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7"/>
  </p:notesMasterIdLst>
  <p:sldIdLst>
    <p:sldId id="600" r:id="rId2"/>
    <p:sldId id="601" r:id="rId3"/>
    <p:sldId id="602" r:id="rId4"/>
    <p:sldId id="603" r:id="rId5"/>
    <p:sldId id="625" r:id="rId6"/>
    <p:sldId id="605" r:id="rId7"/>
    <p:sldId id="624" r:id="rId8"/>
    <p:sldId id="598" r:id="rId9"/>
    <p:sldId id="608" r:id="rId10"/>
    <p:sldId id="609" r:id="rId11"/>
    <p:sldId id="610" r:id="rId12"/>
    <p:sldId id="611" r:id="rId13"/>
    <p:sldId id="612" r:id="rId14"/>
    <p:sldId id="613" r:id="rId15"/>
    <p:sldId id="614" r:id="rId16"/>
    <p:sldId id="615" r:id="rId17"/>
    <p:sldId id="616" r:id="rId18"/>
    <p:sldId id="617" r:id="rId19"/>
    <p:sldId id="618" r:id="rId20"/>
    <p:sldId id="619" r:id="rId21"/>
    <p:sldId id="620" r:id="rId22"/>
    <p:sldId id="621" r:id="rId23"/>
    <p:sldId id="622" r:id="rId24"/>
    <p:sldId id="623" r:id="rId25"/>
    <p:sldId id="626" r:id="rId26"/>
    <p:sldId id="627" r:id="rId27"/>
    <p:sldId id="628" r:id="rId28"/>
    <p:sldId id="629" r:id="rId29"/>
    <p:sldId id="630" r:id="rId30"/>
    <p:sldId id="631" r:id="rId31"/>
    <p:sldId id="632" r:id="rId32"/>
    <p:sldId id="633" r:id="rId33"/>
    <p:sldId id="634" r:id="rId34"/>
    <p:sldId id="635" r:id="rId35"/>
    <p:sldId id="636" r:id="rId36"/>
    <p:sldId id="637" r:id="rId37"/>
    <p:sldId id="638" r:id="rId38"/>
    <p:sldId id="639" r:id="rId39"/>
    <p:sldId id="642" r:id="rId40"/>
    <p:sldId id="640" r:id="rId41"/>
    <p:sldId id="641" r:id="rId42"/>
    <p:sldId id="643" r:id="rId43"/>
    <p:sldId id="644" r:id="rId44"/>
    <p:sldId id="645" r:id="rId45"/>
    <p:sldId id="646" r:id="rId46"/>
    <p:sldId id="647" r:id="rId47"/>
    <p:sldId id="653" r:id="rId48"/>
    <p:sldId id="648" r:id="rId49"/>
    <p:sldId id="649" r:id="rId50"/>
    <p:sldId id="652" r:id="rId51"/>
    <p:sldId id="650" r:id="rId52"/>
    <p:sldId id="651" r:id="rId53"/>
    <p:sldId id="654" r:id="rId54"/>
    <p:sldId id="655" r:id="rId55"/>
    <p:sldId id="656" r:id="rId56"/>
    <p:sldId id="657" r:id="rId57"/>
    <p:sldId id="658" r:id="rId58"/>
    <p:sldId id="666" r:id="rId59"/>
    <p:sldId id="659" r:id="rId60"/>
    <p:sldId id="665" r:id="rId61"/>
    <p:sldId id="663" r:id="rId62"/>
    <p:sldId id="664" r:id="rId63"/>
    <p:sldId id="667" r:id="rId64"/>
    <p:sldId id="668" r:id="rId65"/>
    <p:sldId id="670" r:id="rId66"/>
    <p:sldId id="671" r:id="rId67"/>
    <p:sldId id="672" r:id="rId68"/>
    <p:sldId id="673" r:id="rId69"/>
    <p:sldId id="674" r:id="rId70"/>
    <p:sldId id="675" r:id="rId71"/>
    <p:sldId id="676" r:id="rId72"/>
    <p:sldId id="677" r:id="rId73"/>
    <p:sldId id="680" r:id="rId74"/>
    <p:sldId id="681" r:id="rId75"/>
    <p:sldId id="682" r:id="rId76"/>
    <p:sldId id="683" r:id="rId77"/>
    <p:sldId id="684" r:id="rId78"/>
    <p:sldId id="685" r:id="rId79"/>
    <p:sldId id="686" r:id="rId80"/>
    <p:sldId id="687" r:id="rId81"/>
    <p:sldId id="688" r:id="rId82"/>
    <p:sldId id="689" r:id="rId83"/>
    <p:sldId id="690" r:id="rId84"/>
    <p:sldId id="691" r:id="rId85"/>
    <p:sldId id="692" r:id="rId86"/>
    <p:sldId id="693" r:id="rId87"/>
    <p:sldId id="694" r:id="rId88"/>
    <p:sldId id="695" r:id="rId89"/>
    <p:sldId id="696" r:id="rId90"/>
    <p:sldId id="697" r:id="rId91"/>
    <p:sldId id="698" r:id="rId92"/>
    <p:sldId id="699" r:id="rId93"/>
    <p:sldId id="700" r:id="rId94"/>
    <p:sldId id="701" r:id="rId95"/>
    <p:sldId id="702" r:id="rId96"/>
    <p:sldId id="703" r:id="rId97"/>
    <p:sldId id="704" r:id="rId98"/>
    <p:sldId id="705" r:id="rId99"/>
    <p:sldId id="706" r:id="rId100"/>
    <p:sldId id="707" r:id="rId101"/>
    <p:sldId id="708" r:id="rId102"/>
    <p:sldId id="709" r:id="rId103"/>
    <p:sldId id="710" r:id="rId104"/>
    <p:sldId id="711" r:id="rId105"/>
    <p:sldId id="712" r:id="rId106"/>
    <p:sldId id="713" r:id="rId107"/>
    <p:sldId id="714" r:id="rId108"/>
    <p:sldId id="715" r:id="rId109"/>
    <p:sldId id="716" r:id="rId110"/>
    <p:sldId id="717" r:id="rId111"/>
    <p:sldId id="718" r:id="rId112"/>
    <p:sldId id="722" r:id="rId113"/>
    <p:sldId id="719" r:id="rId114"/>
    <p:sldId id="720" r:id="rId115"/>
    <p:sldId id="721" r:id="rId116"/>
    <p:sldId id="723" r:id="rId117"/>
    <p:sldId id="724" r:id="rId118"/>
    <p:sldId id="725" r:id="rId119"/>
    <p:sldId id="726" r:id="rId120"/>
    <p:sldId id="727" r:id="rId121"/>
    <p:sldId id="729" r:id="rId122"/>
    <p:sldId id="732" r:id="rId123"/>
    <p:sldId id="730" r:id="rId124"/>
    <p:sldId id="731" r:id="rId125"/>
    <p:sldId id="733" r:id="rId126"/>
    <p:sldId id="734" r:id="rId127"/>
    <p:sldId id="735" r:id="rId128"/>
    <p:sldId id="736" r:id="rId129"/>
    <p:sldId id="737" r:id="rId130"/>
    <p:sldId id="739" r:id="rId131"/>
    <p:sldId id="740" r:id="rId132"/>
    <p:sldId id="741" r:id="rId133"/>
    <p:sldId id="742" r:id="rId134"/>
    <p:sldId id="743" r:id="rId135"/>
    <p:sldId id="744" r:id="rId136"/>
    <p:sldId id="745" r:id="rId137"/>
    <p:sldId id="746" r:id="rId138"/>
    <p:sldId id="747" r:id="rId139"/>
    <p:sldId id="748" r:id="rId140"/>
    <p:sldId id="749" r:id="rId141"/>
    <p:sldId id="750" r:id="rId142"/>
    <p:sldId id="751" r:id="rId143"/>
    <p:sldId id="752" r:id="rId144"/>
    <p:sldId id="753" r:id="rId145"/>
    <p:sldId id="754" r:id="rId146"/>
    <p:sldId id="758" r:id="rId147"/>
    <p:sldId id="755" r:id="rId148"/>
    <p:sldId id="756" r:id="rId149"/>
    <p:sldId id="757" r:id="rId150"/>
    <p:sldId id="759" r:id="rId151"/>
    <p:sldId id="760" r:id="rId152"/>
    <p:sldId id="761" r:id="rId153"/>
    <p:sldId id="762" r:id="rId154"/>
    <p:sldId id="763" r:id="rId155"/>
    <p:sldId id="764" r:id="rId156"/>
    <p:sldId id="771" r:id="rId157"/>
    <p:sldId id="768" r:id="rId158"/>
    <p:sldId id="769" r:id="rId159"/>
    <p:sldId id="770" r:id="rId160"/>
    <p:sldId id="766" r:id="rId161"/>
    <p:sldId id="767" r:id="rId162"/>
    <p:sldId id="772" r:id="rId163"/>
    <p:sldId id="773" r:id="rId164"/>
    <p:sldId id="774" r:id="rId165"/>
    <p:sldId id="775" r:id="rId166"/>
    <p:sldId id="776" r:id="rId167"/>
    <p:sldId id="777" r:id="rId168"/>
    <p:sldId id="781" r:id="rId169"/>
    <p:sldId id="782" r:id="rId170"/>
    <p:sldId id="783" r:id="rId171"/>
    <p:sldId id="784" r:id="rId172"/>
    <p:sldId id="785" r:id="rId173"/>
    <p:sldId id="786" r:id="rId174"/>
    <p:sldId id="787" r:id="rId175"/>
    <p:sldId id="788" r:id="rId176"/>
    <p:sldId id="789" r:id="rId177"/>
    <p:sldId id="790" r:id="rId178"/>
    <p:sldId id="791" r:id="rId179"/>
    <p:sldId id="792" r:id="rId180"/>
    <p:sldId id="793" r:id="rId181"/>
    <p:sldId id="794" r:id="rId182"/>
    <p:sldId id="795" r:id="rId183"/>
    <p:sldId id="796" r:id="rId184"/>
    <p:sldId id="797" r:id="rId185"/>
    <p:sldId id="798" r:id="rId186"/>
    <p:sldId id="799" r:id="rId187"/>
    <p:sldId id="800" r:id="rId188"/>
    <p:sldId id="801" r:id="rId189"/>
    <p:sldId id="802" r:id="rId190"/>
    <p:sldId id="803" r:id="rId191"/>
    <p:sldId id="804" r:id="rId192"/>
    <p:sldId id="805" r:id="rId193"/>
    <p:sldId id="806" r:id="rId194"/>
    <p:sldId id="807" r:id="rId195"/>
    <p:sldId id="808" r:id="rId196"/>
    <p:sldId id="809" r:id="rId197"/>
    <p:sldId id="810" r:id="rId198"/>
    <p:sldId id="811" r:id="rId199"/>
    <p:sldId id="812" r:id="rId200"/>
    <p:sldId id="813" r:id="rId201"/>
    <p:sldId id="814" r:id="rId202"/>
    <p:sldId id="815" r:id="rId203"/>
    <p:sldId id="816" r:id="rId204"/>
    <p:sldId id="817" r:id="rId205"/>
    <p:sldId id="820" r:id="rId206"/>
    <p:sldId id="818" r:id="rId207"/>
    <p:sldId id="819" r:id="rId208"/>
    <p:sldId id="821" r:id="rId209"/>
    <p:sldId id="822" r:id="rId210"/>
    <p:sldId id="823" r:id="rId211"/>
    <p:sldId id="824" r:id="rId212"/>
    <p:sldId id="825" r:id="rId213"/>
    <p:sldId id="826" r:id="rId214"/>
    <p:sldId id="827" r:id="rId215"/>
    <p:sldId id="829" r:id="rId216"/>
    <p:sldId id="828" r:id="rId217"/>
    <p:sldId id="830" r:id="rId218"/>
    <p:sldId id="831" r:id="rId219"/>
    <p:sldId id="832" r:id="rId220"/>
    <p:sldId id="833" r:id="rId221"/>
    <p:sldId id="834" r:id="rId222"/>
    <p:sldId id="835" r:id="rId223"/>
    <p:sldId id="836" r:id="rId224"/>
    <p:sldId id="837" r:id="rId225"/>
    <p:sldId id="838" r:id="rId226"/>
    <p:sldId id="839" r:id="rId227"/>
    <p:sldId id="840" r:id="rId228"/>
    <p:sldId id="841" r:id="rId229"/>
    <p:sldId id="842" r:id="rId230"/>
    <p:sldId id="851" r:id="rId231"/>
    <p:sldId id="844" r:id="rId232"/>
    <p:sldId id="845" r:id="rId233"/>
    <p:sldId id="846" r:id="rId234"/>
    <p:sldId id="847" r:id="rId235"/>
    <p:sldId id="848" r:id="rId236"/>
    <p:sldId id="849" r:id="rId237"/>
    <p:sldId id="850" r:id="rId238"/>
    <p:sldId id="852" r:id="rId239"/>
    <p:sldId id="853" r:id="rId240"/>
    <p:sldId id="854" r:id="rId241"/>
    <p:sldId id="855" r:id="rId242"/>
    <p:sldId id="856" r:id="rId243"/>
    <p:sldId id="858" r:id="rId244"/>
    <p:sldId id="860" r:id="rId245"/>
    <p:sldId id="859" r:id="rId2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n Turner" initials="ST" lastIdx="0" clrIdx="0">
    <p:extLst>
      <p:ext uri="{19B8F6BF-5375-455C-9EA6-DF929625EA0E}">
        <p15:presenceInfo xmlns:p15="http://schemas.microsoft.com/office/powerpoint/2012/main" userId="58cee008926305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4EEF5"/>
    <a:srgbClr val="E4F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4" d="100"/>
          <a:sy n="64" d="100"/>
        </p:scale>
        <p:origin x="7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commentAuthors" Target="commentAuthor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viewProps" Target="view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tableStyles" Target="tableStyle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77E10E-6553-498F-93A1-4B1A5AC4319C}" type="datetimeFigureOut">
              <a:rPr lang="en-US" smtClean="0"/>
              <a:t>3/29/2016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5EE017-DCB1-4927-9195-FDC78B516E65}" type="slidenum">
              <a:rPr lang="en-US" smtClean="0"/>
              <a:t>‹#›</a:t>
            </a:fld>
            <a:endParaRPr lang="en-US"/>
          </a:p>
        </p:txBody>
      </p:sp>
    </p:spTree>
    <p:extLst>
      <p:ext uri="{BB962C8B-B14F-4D97-AF65-F5344CB8AC3E}">
        <p14:creationId xmlns:p14="http://schemas.microsoft.com/office/powerpoint/2010/main" val="3420349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a:t>
            </a:fld>
            <a:endParaRPr lang="en-US"/>
          </a:p>
        </p:txBody>
      </p:sp>
    </p:spTree>
    <p:extLst>
      <p:ext uri="{BB962C8B-B14F-4D97-AF65-F5344CB8AC3E}">
        <p14:creationId xmlns:p14="http://schemas.microsoft.com/office/powerpoint/2010/main" val="3395190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11</a:t>
            </a:fld>
            <a:endParaRPr lang="en-US"/>
          </a:p>
        </p:txBody>
      </p:sp>
    </p:spTree>
    <p:extLst>
      <p:ext uri="{BB962C8B-B14F-4D97-AF65-F5344CB8AC3E}">
        <p14:creationId xmlns:p14="http://schemas.microsoft.com/office/powerpoint/2010/main" val="355593023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115</a:t>
            </a:fld>
            <a:endParaRPr lang="en-US"/>
          </a:p>
        </p:txBody>
      </p:sp>
    </p:spTree>
    <p:extLst>
      <p:ext uri="{BB962C8B-B14F-4D97-AF65-F5344CB8AC3E}">
        <p14:creationId xmlns:p14="http://schemas.microsoft.com/office/powerpoint/2010/main" val="167634058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116</a:t>
            </a:fld>
            <a:endParaRPr lang="en-US"/>
          </a:p>
        </p:txBody>
      </p:sp>
    </p:spTree>
    <p:extLst>
      <p:ext uri="{BB962C8B-B14F-4D97-AF65-F5344CB8AC3E}">
        <p14:creationId xmlns:p14="http://schemas.microsoft.com/office/powerpoint/2010/main" val="323533716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117</a:t>
            </a:fld>
            <a:endParaRPr lang="en-US"/>
          </a:p>
        </p:txBody>
      </p:sp>
    </p:spTree>
    <p:extLst>
      <p:ext uri="{BB962C8B-B14F-4D97-AF65-F5344CB8AC3E}">
        <p14:creationId xmlns:p14="http://schemas.microsoft.com/office/powerpoint/2010/main" val="86230914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118</a:t>
            </a:fld>
            <a:endParaRPr lang="en-US"/>
          </a:p>
        </p:txBody>
      </p:sp>
    </p:spTree>
    <p:extLst>
      <p:ext uri="{BB962C8B-B14F-4D97-AF65-F5344CB8AC3E}">
        <p14:creationId xmlns:p14="http://schemas.microsoft.com/office/powerpoint/2010/main" val="284657442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119</a:t>
            </a:fld>
            <a:endParaRPr lang="en-US"/>
          </a:p>
        </p:txBody>
      </p:sp>
    </p:spTree>
    <p:extLst>
      <p:ext uri="{BB962C8B-B14F-4D97-AF65-F5344CB8AC3E}">
        <p14:creationId xmlns:p14="http://schemas.microsoft.com/office/powerpoint/2010/main" val="31988947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120</a:t>
            </a:fld>
            <a:endParaRPr lang="en-US"/>
          </a:p>
        </p:txBody>
      </p:sp>
    </p:spTree>
    <p:extLst>
      <p:ext uri="{BB962C8B-B14F-4D97-AF65-F5344CB8AC3E}">
        <p14:creationId xmlns:p14="http://schemas.microsoft.com/office/powerpoint/2010/main" val="412866644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121</a:t>
            </a:fld>
            <a:endParaRPr lang="en-US"/>
          </a:p>
        </p:txBody>
      </p:sp>
    </p:spTree>
    <p:extLst>
      <p:ext uri="{BB962C8B-B14F-4D97-AF65-F5344CB8AC3E}">
        <p14:creationId xmlns:p14="http://schemas.microsoft.com/office/powerpoint/2010/main" val="2868053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122</a:t>
            </a:fld>
            <a:endParaRPr lang="en-US"/>
          </a:p>
        </p:txBody>
      </p:sp>
    </p:spTree>
    <p:extLst>
      <p:ext uri="{BB962C8B-B14F-4D97-AF65-F5344CB8AC3E}">
        <p14:creationId xmlns:p14="http://schemas.microsoft.com/office/powerpoint/2010/main" val="18738412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124</a:t>
            </a:fld>
            <a:endParaRPr lang="en-US"/>
          </a:p>
        </p:txBody>
      </p:sp>
    </p:spTree>
    <p:extLst>
      <p:ext uri="{BB962C8B-B14F-4D97-AF65-F5344CB8AC3E}">
        <p14:creationId xmlns:p14="http://schemas.microsoft.com/office/powerpoint/2010/main" val="26991410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125</a:t>
            </a:fld>
            <a:endParaRPr lang="en-US"/>
          </a:p>
        </p:txBody>
      </p:sp>
    </p:spTree>
    <p:extLst>
      <p:ext uri="{BB962C8B-B14F-4D97-AF65-F5344CB8AC3E}">
        <p14:creationId xmlns:p14="http://schemas.microsoft.com/office/powerpoint/2010/main" val="455017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12</a:t>
            </a:fld>
            <a:endParaRPr lang="en-US"/>
          </a:p>
        </p:txBody>
      </p:sp>
    </p:spTree>
    <p:extLst>
      <p:ext uri="{BB962C8B-B14F-4D97-AF65-F5344CB8AC3E}">
        <p14:creationId xmlns:p14="http://schemas.microsoft.com/office/powerpoint/2010/main" val="360785569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126</a:t>
            </a:fld>
            <a:endParaRPr lang="en-US"/>
          </a:p>
        </p:txBody>
      </p:sp>
    </p:spTree>
    <p:extLst>
      <p:ext uri="{BB962C8B-B14F-4D97-AF65-F5344CB8AC3E}">
        <p14:creationId xmlns:p14="http://schemas.microsoft.com/office/powerpoint/2010/main" val="311078969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127</a:t>
            </a:fld>
            <a:endParaRPr lang="en-US"/>
          </a:p>
        </p:txBody>
      </p:sp>
    </p:spTree>
    <p:extLst>
      <p:ext uri="{BB962C8B-B14F-4D97-AF65-F5344CB8AC3E}">
        <p14:creationId xmlns:p14="http://schemas.microsoft.com/office/powerpoint/2010/main" val="306481046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128</a:t>
            </a:fld>
            <a:endParaRPr lang="en-US"/>
          </a:p>
        </p:txBody>
      </p:sp>
    </p:spTree>
    <p:extLst>
      <p:ext uri="{BB962C8B-B14F-4D97-AF65-F5344CB8AC3E}">
        <p14:creationId xmlns:p14="http://schemas.microsoft.com/office/powerpoint/2010/main" val="92309680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129</a:t>
            </a:fld>
            <a:endParaRPr lang="en-US"/>
          </a:p>
        </p:txBody>
      </p:sp>
    </p:spTree>
    <p:extLst>
      <p:ext uri="{BB962C8B-B14F-4D97-AF65-F5344CB8AC3E}">
        <p14:creationId xmlns:p14="http://schemas.microsoft.com/office/powerpoint/2010/main" val="179060855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130</a:t>
            </a:fld>
            <a:endParaRPr lang="en-US"/>
          </a:p>
        </p:txBody>
      </p:sp>
    </p:spTree>
    <p:extLst>
      <p:ext uri="{BB962C8B-B14F-4D97-AF65-F5344CB8AC3E}">
        <p14:creationId xmlns:p14="http://schemas.microsoft.com/office/powerpoint/2010/main" val="175457419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132</a:t>
            </a:fld>
            <a:endParaRPr lang="en-US"/>
          </a:p>
        </p:txBody>
      </p:sp>
    </p:spTree>
    <p:extLst>
      <p:ext uri="{BB962C8B-B14F-4D97-AF65-F5344CB8AC3E}">
        <p14:creationId xmlns:p14="http://schemas.microsoft.com/office/powerpoint/2010/main" val="420691685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133</a:t>
            </a:fld>
            <a:endParaRPr lang="en-US"/>
          </a:p>
        </p:txBody>
      </p:sp>
    </p:spTree>
    <p:extLst>
      <p:ext uri="{BB962C8B-B14F-4D97-AF65-F5344CB8AC3E}">
        <p14:creationId xmlns:p14="http://schemas.microsoft.com/office/powerpoint/2010/main" val="236336926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134</a:t>
            </a:fld>
            <a:endParaRPr lang="en-US"/>
          </a:p>
        </p:txBody>
      </p:sp>
    </p:spTree>
    <p:extLst>
      <p:ext uri="{BB962C8B-B14F-4D97-AF65-F5344CB8AC3E}">
        <p14:creationId xmlns:p14="http://schemas.microsoft.com/office/powerpoint/2010/main" val="421842801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135</a:t>
            </a:fld>
            <a:endParaRPr lang="en-US"/>
          </a:p>
        </p:txBody>
      </p:sp>
    </p:spTree>
    <p:extLst>
      <p:ext uri="{BB962C8B-B14F-4D97-AF65-F5344CB8AC3E}">
        <p14:creationId xmlns:p14="http://schemas.microsoft.com/office/powerpoint/2010/main" val="156133774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136</a:t>
            </a:fld>
            <a:endParaRPr lang="en-US"/>
          </a:p>
        </p:txBody>
      </p:sp>
    </p:spTree>
    <p:extLst>
      <p:ext uri="{BB962C8B-B14F-4D97-AF65-F5344CB8AC3E}">
        <p14:creationId xmlns:p14="http://schemas.microsoft.com/office/powerpoint/2010/main" val="2391867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13</a:t>
            </a:fld>
            <a:endParaRPr lang="en-US"/>
          </a:p>
        </p:txBody>
      </p:sp>
    </p:spTree>
    <p:extLst>
      <p:ext uri="{BB962C8B-B14F-4D97-AF65-F5344CB8AC3E}">
        <p14:creationId xmlns:p14="http://schemas.microsoft.com/office/powerpoint/2010/main" val="427240470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137</a:t>
            </a:fld>
            <a:endParaRPr lang="en-US"/>
          </a:p>
        </p:txBody>
      </p:sp>
    </p:spTree>
    <p:extLst>
      <p:ext uri="{BB962C8B-B14F-4D97-AF65-F5344CB8AC3E}">
        <p14:creationId xmlns:p14="http://schemas.microsoft.com/office/powerpoint/2010/main" val="48628450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138</a:t>
            </a:fld>
            <a:endParaRPr lang="en-US"/>
          </a:p>
        </p:txBody>
      </p:sp>
    </p:spTree>
    <p:extLst>
      <p:ext uri="{BB962C8B-B14F-4D97-AF65-F5344CB8AC3E}">
        <p14:creationId xmlns:p14="http://schemas.microsoft.com/office/powerpoint/2010/main" val="133698873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140</a:t>
            </a:fld>
            <a:endParaRPr lang="en-US"/>
          </a:p>
        </p:txBody>
      </p:sp>
    </p:spTree>
    <p:extLst>
      <p:ext uri="{BB962C8B-B14F-4D97-AF65-F5344CB8AC3E}">
        <p14:creationId xmlns:p14="http://schemas.microsoft.com/office/powerpoint/2010/main" val="7844787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141</a:t>
            </a:fld>
            <a:endParaRPr lang="en-US"/>
          </a:p>
        </p:txBody>
      </p:sp>
    </p:spTree>
    <p:extLst>
      <p:ext uri="{BB962C8B-B14F-4D97-AF65-F5344CB8AC3E}">
        <p14:creationId xmlns:p14="http://schemas.microsoft.com/office/powerpoint/2010/main" val="188694507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142</a:t>
            </a:fld>
            <a:endParaRPr lang="en-US"/>
          </a:p>
        </p:txBody>
      </p:sp>
    </p:spTree>
    <p:extLst>
      <p:ext uri="{BB962C8B-B14F-4D97-AF65-F5344CB8AC3E}">
        <p14:creationId xmlns:p14="http://schemas.microsoft.com/office/powerpoint/2010/main" val="81424259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143</a:t>
            </a:fld>
            <a:endParaRPr lang="en-US"/>
          </a:p>
        </p:txBody>
      </p:sp>
    </p:spTree>
    <p:extLst>
      <p:ext uri="{BB962C8B-B14F-4D97-AF65-F5344CB8AC3E}">
        <p14:creationId xmlns:p14="http://schemas.microsoft.com/office/powerpoint/2010/main" val="262334254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144</a:t>
            </a:fld>
            <a:endParaRPr lang="en-US"/>
          </a:p>
        </p:txBody>
      </p:sp>
    </p:spTree>
    <p:extLst>
      <p:ext uri="{BB962C8B-B14F-4D97-AF65-F5344CB8AC3E}">
        <p14:creationId xmlns:p14="http://schemas.microsoft.com/office/powerpoint/2010/main" val="189727644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145</a:t>
            </a:fld>
            <a:endParaRPr lang="en-US"/>
          </a:p>
        </p:txBody>
      </p:sp>
    </p:spTree>
    <p:extLst>
      <p:ext uri="{BB962C8B-B14F-4D97-AF65-F5344CB8AC3E}">
        <p14:creationId xmlns:p14="http://schemas.microsoft.com/office/powerpoint/2010/main" val="266640777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147</a:t>
            </a:fld>
            <a:endParaRPr lang="en-US"/>
          </a:p>
        </p:txBody>
      </p:sp>
    </p:spTree>
    <p:extLst>
      <p:ext uri="{BB962C8B-B14F-4D97-AF65-F5344CB8AC3E}">
        <p14:creationId xmlns:p14="http://schemas.microsoft.com/office/powerpoint/2010/main" val="108874768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149</a:t>
            </a:fld>
            <a:endParaRPr lang="en-US"/>
          </a:p>
        </p:txBody>
      </p:sp>
    </p:spTree>
    <p:extLst>
      <p:ext uri="{BB962C8B-B14F-4D97-AF65-F5344CB8AC3E}">
        <p14:creationId xmlns:p14="http://schemas.microsoft.com/office/powerpoint/2010/main" val="1535503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14</a:t>
            </a:fld>
            <a:endParaRPr lang="en-US"/>
          </a:p>
        </p:txBody>
      </p:sp>
    </p:spTree>
    <p:extLst>
      <p:ext uri="{BB962C8B-B14F-4D97-AF65-F5344CB8AC3E}">
        <p14:creationId xmlns:p14="http://schemas.microsoft.com/office/powerpoint/2010/main" val="281597062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150</a:t>
            </a:fld>
            <a:endParaRPr lang="en-US"/>
          </a:p>
        </p:txBody>
      </p:sp>
    </p:spTree>
    <p:extLst>
      <p:ext uri="{BB962C8B-B14F-4D97-AF65-F5344CB8AC3E}">
        <p14:creationId xmlns:p14="http://schemas.microsoft.com/office/powerpoint/2010/main" val="79494585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151</a:t>
            </a:fld>
            <a:endParaRPr lang="en-US"/>
          </a:p>
        </p:txBody>
      </p:sp>
    </p:spTree>
    <p:extLst>
      <p:ext uri="{BB962C8B-B14F-4D97-AF65-F5344CB8AC3E}">
        <p14:creationId xmlns:p14="http://schemas.microsoft.com/office/powerpoint/2010/main" val="66729491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152</a:t>
            </a:fld>
            <a:endParaRPr lang="en-US"/>
          </a:p>
        </p:txBody>
      </p:sp>
    </p:spTree>
    <p:extLst>
      <p:ext uri="{BB962C8B-B14F-4D97-AF65-F5344CB8AC3E}">
        <p14:creationId xmlns:p14="http://schemas.microsoft.com/office/powerpoint/2010/main" val="303474562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153</a:t>
            </a:fld>
            <a:endParaRPr lang="en-US"/>
          </a:p>
        </p:txBody>
      </p:sp>
    </p:spTree>
    <p:extLst>
      <p:ext uri="{BB962C8B-B14F-4D97-AF65-F5344CB8AC3E}">
        <p14:creationId xmlns:p14="http://schemas.microsoft.com/office/powerpoint/2010/main" val="243652250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154</a:t>
            </a:fld>
            <a:endParaRPr lang="en-US"/>
          </a:p>
        </p:txBody>
      </p:sp>
    </p:spTree>
    <p:extLst>
      <p:ext uri="{BB962C8B-B14F-4D97-AF65-F5344CB8AC3E}">
        <p14:creationId xmlns:p14="http://schemas.microsoft.com/office/powerpoint/2010/main" val="113199535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156</a:t>
            </a:fld>
            <a:endParaRPr lang="en-US"/>
          </a:p>
        </p:txBody>
      </p:sp>
    </p:spTree>
    <p:extLst>
      <p:ext uri="{BB962C8B-B14F-4D97-AF65-F5344CB8AC3E}">
        <p14:creationId xmlns:p14="http://schemas.microsoft.com/office/powerpoint/2010/main" val="316172032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157</a:t>
            </a:fld>
            <a:endParaRPr lang="en-US"/>
          </a:p>
        </p:txBody>
      </p:sp>
    </p:spTree>
    <p:extLst>
      <p:ext uri="{BB962C8B-B14F-4D97-AF65-F5344CB8AC3E}">
        <p14:creationId xmlns:p14="http://schemas.microsoft.com/office/powerpoint/2010/main" val="20971604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158</a:t>
            </a:fld>
            <a:endParaRPr lang="en-US"/>
          </a:p>
        </p:txBody>
      </p:sp>
    </p:spTree>
    <p:extLst>
      <p:ext uri="{BB962C8B-B14F-4D97-AF65-F5344CB8AC3E}">
        <p14:creationId xmlns:p14="http://schemas.microsoft.com/office/powerpoint/2010/main" val="390936804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159</a:t>
            </a:fld>
            <a:endParaRPr lang="en-US"/>
          </a:p>
        </p:txBody>
      </p:sp>
    </p:spTree>
    <p:extLst>
      <p:ext uri="{BB962C8B-B14F-4D97-AF65-F5344CB8AC3E}">
        <p14:creationId xmlns:p14="http://schemas.microsoft.com/office/powerpoint/2010/main" val="270674450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161</a:t>
            </a:fld>
            <a:endParaRPr lang="en-US"/>
          </a:p>
        </p:txBody>
      </p:sp>
    </p:spTree>
    <p:extLst>
      <p:ext uri="{BB962C8B-B14F-4D97-AF65-F5344CB8AC3E}">
        <p14:creationId xmlns:p14="http://schemas.microsoft.com/office/powerpoint/2010/main" val="3197930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16</a:t>
            </a:fld>
            <a:endParaRPr lang="en-US"/>
          </a:p>
        </p:txBody>
      </p:sp>
    </p:spTree>
    <p:extLst>
      <p:ext uri="{BB962C8B-B14F-4D97-AF65-F5344CB8AC3E}">
        <p14:creationId xmlns:p14="http://schemas.microsoft.com/office/powerpoint/2010/main" val="330246296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162</a:t>
            </a:fld>
            <a:endParaRPr lang="en-US"/>
          </a:p>
        </p:txBody>
      </p:sp>
    </p:spTree>
    <p:extLst>
      <p:ext uri="{BB962C8B-B14F-4D97-AF65-F5344CB8AC3E}">
        <p14:creationId xmlns:p14="http://schemas.microsoft.com/office/powerpoint/2010/main" val="182437936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163</a:t>
            </a:fld>
            <a:endParaRPr lang="en-US"/>
          </a:p>
        </p:txBody>
      </p:sp>
    </p:spTree>
    <p:extLst>
      <p:ext uri="{BB962C8B-B14F-4D97-AF65-F5344CB8AC3E}">
        <p14:creationId xmlns:p14="http://schemas.microsoft.com/office/powerpoint/2010/main" val="110588966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164</a:t>
            </a:fld>
            <a:endParaRPr lang="en-US"/>
          </a:p>
        </p:txBody>
      </p:sp>
    </p:spTree>
    <p:extLst>
      <p:ext uri="{BB962C8B-B14F-4D97-AF65-F5344CB8AC3E}">
        <p14:creationId xmlns:p14="http://schemas.microsoft.com/office/powerpoint/2010/main" val="181380754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165</a:t>
            </a:fld>
            <a:endParaRPr lang="en-US"/>
          </a:p>
        </p:txBody>
      </p:sp>
    </p:spTree>
    <p:extLst>
      <p:ext uri="{BB962C8B-B14F-4D97-AF65-F5344CB8AC3E}">
        <p14:creationId xmlns:p14="http://schemas.microsoft.com/office/powerpoint/2010/main" val="158803043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166</a:t>
            </a:fld>
            <a:endParaRPr lang="en-US"/>
          </a:p>
        </p:txBody>
      </p:sp>
    </p:spTree>
    <p:extLst>
      <p:ext uri="{BB962C8B-B14F-4D97-AF65-F5344CB8AC3E}">
        <p14:creationId xmlns:p14="http://schemas.microsoft.com/office/powerpoint/2010/main" val="409156838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168</a:t>
            </a:fld>
            <a:endParaRPr lang="en-US"/>
          </a:p>
        </p:txBody>
      </p:sp>
    </p:spTree>
    <p:extLst>
      <p:ext uri="{BB962C8B-B14F-4D97-AF65-F5344CB8AC3E}">
        <p14:creationId xmlns:p14="http://schemas.microsoft.com/office/powerpoint/2010/main" val="222430602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170</a:t>
            </a:fld>
            <a:endParaRPr lang="en-US"/>
          </a:p>
        </p:txBody>
      </p:sp>
    </p:spTree>
    <p:extLst>
      <p:ext uri="{BB962C8B-B14F-4D97-AF65-F5344CB8AC3E}">
        <p14:creationId xmlns:p14="http://schemas.microsoft.com/office/powerpoint/2010/main" val="371006606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171</a:t>
            </a:fld>
            <a:endParaRPr lang="en-US"/>
          </a:p>
        </p:txBody>
      </p:sp>
    </p:spTree>
    <p:extLst>
      <p:ext uri="{BB962C8B-B14F-4D97-AF65-F5344CB8AC3E}">
        <p14:creationId xmlns:p14="http://schemas.microsoft.com/office/powerpoint/2010/main" val="123997874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172</a:t>
            </a:fld>
            <a:endParaRPr lang="en-US"/>
          </a:p>
        </p:txBody>
      </p:sp>
    </p:spTree>
    <p:extLst>
      <p:ext uri="{BB962C8B-B14F-4D97-AF65-F5344CB8AC3E}">
        <p14:creationId xmlns:p14="http://schemas.microsoft.com/office/powerpoint/2010/main" val="199500434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173</a:t>
            </a:fld>
            <a:endParaRPr lang="en-US"/>
          </a:p>
        </p:txBody>
      </p:sp>
    </p:spTree>
    <p:extLst>
      <p:ext uri="{BB962C8B-B14F-4D97-AF65-F5344CB8AC3E}">
        <p14:creationId xmlns:p14="http://schemas.microsoft.com/office/powerpoint/2010/main" val="2179146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17</a:t>
            </a:fld>
            <a:endParaRPr lang="en-US"/>
          </a:p>
        </p:txBody>
      </p:sp>
    </p:spTree>
    <p:extLst>
      <p:ext uri="{BB962C8B-B14F-4D97-AF65-F5344CB8AC3E}">
        <p14:creationId xmlns:p14="http://schemas.microsoft.com/office/powerpoint/2010/main" val="28569008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174</a:t>
            </a:fld>
            <a:endParaRPr lang="en-US"/>
          </a:p>
        </p:txBody>
      </p:sp>
    </p:spTree>
    <p:extLst>
      <p:ext uri="{BB962C8B-B14F-4D97-AF65-F5344CB8AC3E}">
        <p14:creationId xmlns:p14="http://schemas.microsoft.com/office/powerpoint/2010/main" val="192915249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175</a:t>
            </a:fld>
            <a:endParaRPr lang="en-US"/>
          </a:p>
        </p:txBody>
      </p:sp>
    </p:spTree>
    <p:extLst>
      <p:ext uri="{BB962C8B-B14F-4D97-AF65-F5344CB8AC3E}">
        <p14:creationId xmlns:p14="http://schemas.microsoft.com/office/powerpoint/2010/main" val="334536712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177</a:t>
            </a:fld>
            <a:endParaRPr lang="en-US"/>
          </a:p>
        </p:txBody>
      </p:sp>
    </p:spTree>
    <p:extLst>
      <p:ext uri="{BB962C8B-B14F-4D97-AF65-F5344CB8AC3E}">
        <p14:creationId xmlns:p14="http://schemas.microsoft.com/office/powerpoint/2010/main" val="382207649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179</a:t>
            </a:fld>
            <a:endParaRPr lang="en-US"/>
          </a:p>
        </p:txBody>
      </p:sp>
    </p:spTree>
    <p:extLst>
      <p:ext uri="{BB962C8B-B14F-4D97-AF65-F5344CB8AC3E}">
        <p14:creationId xmlns:p14="http://schemas.microsoft.com/office/powerpoint/2010/main" val="64838716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180</a:t>
            </a:fld>
            <a:endParaRPr lang="en-US"/>
          </a:p>
        </p:txBody>
      </p:sp>
    </p:spTree>
    <p:extLst>
      <p:ext uri="{BB962C8B-B14F-4D97-AF65-F5344CB8AC3E}">
        <p14:creationId xmlns:p14="http://schemas.microsoft.com/office/powerpoint/2010/main" val="201292569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181</a:t>
            </a:fld>
            <a:endParaRPr lang="en-US"/>
          </a:p>
        </p:txBody>
      </p:sp>
    </p:spTree>
    <p:extLst>
      <p:ext uri="{BB962C8B-B14F-4D97-AF65-F5344CB8AC3E}">
        <p14:creationId xmlns:p14="http://schemas.microsoft.com/office/powerpoint/2010/main" val="291352172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182</a:t>
            </a:fld>
            <a:endParaRPr lang="en-US"/>
          </a:p>
        </p:txBody>
      </p:sp>
    </p:spTree>
    <p:extLst>
      <p:ext uri="{BB962C8B-B14F-4D97-AF65-F5344CB8AC3E}">
        <p14:creationId xmlns:p14="http://schemas.microsoft.com/office/powerpoint/2010/main" val="174520049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183</a:t>
            </a:fld>
            <a:endParaRPr lang="en-US"/>
          </a:p>
        </p:txBody>
      </p:sp>
    </p:spTree>
    <p:extLst>
      <p:ext uri="{BB962C8B-B14F-4D97-AF65-F5344CB8AC3E}">
        <p14:creationId xmlns:p14="http://schemas.microsoft.com/office/powerpoint/2010/main" val="299484949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184</a:t>
            </a:fld>
            <a:endParaRPr lang="en-US"/>
          </a:p>
        </p:txBody>
      </p:sp>
    </p:spTree>
    <p:extLst>
      <p:ext uri="{BB962C8B-B14F-4D97-AF65-F5344CB8AC3E}">
        <p14:creationId xmlns:p14="http://schemas.microsoft.com/office/powerpoint/2010/main" val="210148551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186</a:t>
            </a:fld>
            <a:endParaRPr lang="en-US"/>
          </a:p>
        </p:txBody>
      </p:sp>
    </p:spTree>
    <p:extLst>
      <p:ext uri="{BB962C8B-B14F-4D97-AF65-F5344CB8AC3E}">
        <p14:creationId xmlns:p14="http://schemas.microsoft.com/office/powerpoint/2010/main" val="4060540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18</a:t>
            </a:fld>
            <a:endParaRPr lang="en-US"/>
          </a:p>
        </p:txBody>
      </p:sp>
    </p:spTree>
    <p:extLst>
      <p:ext uri="{BB962C8B-B14F-4D97-AF65-F5344CB8AC3E}">
        <p14:creationId xmlns:p14="http://schemas.microsoft.com/office/powerpoint/2010/main" val="168943193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188</a:t>
            </a:fld>
            <a:endParaRPr lang="en-US"/>
          </a:p>
        </p:txBody>
      </p:sp>
    </p:spTree>
    <p:extLst>
      <p:ext uri="{BB962C8B-B14F-4D97-AF65-F5344CB8AC3E}">
        <p14:creationId xmlns:p14="http://schemas.microsoft.com/office/powerpoint/2010/main" val="19242758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189</a:t>
            </a:fld>
            <a:endParaRPr lang="en-US"/>
          </a:p>
        </p:txBody>
      </p:sp>
    </p:spTree>
    <p:extLst>
      <p:ext uri="{BB962C8B-B14F-4D97-AF65-F5344CB8AC3E}">
        <p14:creationId xmlns:p14="http://schemas.microsoft.com/office/powerpoint/2010/main" val="291196530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190</a:t>
            </a:fld>
            <a:endParaRPr lang="en-US"/>
          </a:p>
        </p:txBody>
      </p:sp>
    </p:spTree>
    <p:extLst>
      <p:ext uri="{BB962C8B-B14F-4D97-AF65-F5344CB8AC3E}">
        <p14:creationId xmlns:p14="http://schemas.microsoft.com/office/powerpoint/2010/main" val="22042878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191</a:t>
            </a:fld>
            <a:endParaRPr lang="en-US"/>
          </a:p>
        </p:txBody>
      </p:sp>
    </p:spTree>
    <p:extLst>
      <p:ext uri="{BB962C8B-B14F-4D97-AF65-F5344CB8AC3E}">
        <p14:creationId xmlns:p14="http://schemas.microsoft.com/office/powerpoint/2010/main" val="413468053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192</a:t>
            </a:fld>
            <a:endParaRPr lang="en-US"/>
          </a:p>
        </p:txBody>
      </p:sp>
    </p:spTree>
    <p:extLst>
      <p:ext uri="{BB962C8B-B14F-4D97-AF65-F5344CB8AC3E}">
        <p14:creationId xmlns:p14="http://schemas.microsoft.com/office/powerpoint/2010/main" val="5575544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193</a:t>
            </a:fld>
            <a:endParaRPr lang="en-US"/>
          </a:p>
        </p:txBody>
      </p:sp>
    </p:spTree>
    <p:extLst>
      <p:ext uri="{BB962C8B-B14F-4D97-AF65-F5344CB8AC3E}">
        <p14:creationId xmlns:p14="http://schemas.microsoft.com/office/powerpoint/2010/main" val="355692595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195</a:t>
            </a:fld>
            <a:endParaRPr lang="en-US"/>
          </a:p>
        </p:txBody>
      </p:sp>
    </p:spTree>
    <p:extLst>
      <p:ext uri="{BB962C8B-B14F-4D97-AF65-F5344CB8AC3E}">
        <p14:creationId xmlns:p14="http://schemas.microsoft.com/office/powerpoint/2010/main" val="415377928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197</a:t>
            </a:fld>
            <a:endParaRPr lang="en-US"/>
          </a:p>
        </p:txBody>
      </p:sp>
    </p:spTree>
    <p:extLst>
      <p:ext uri="{BB962C8B-B14F-4D97-AF65-F5344CB8AC3E}">
        <p14:creationId xmlns:p14="http://schemas.microsoft.com/office/powerpoint/2010/main" val="70017657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198</a:t>
            </a:fld>
            <a:endParaRPr lang="en-US"/>
          </a:p>
        </p:txBody>
      </p:sp>
    </p:spTree>
    <p:extLst>
      <p:ext uri="{BB962C8B-B14F-4D97-AF65-F5344CB8AC3E}">
        <p14:creationId xmlns:p14="http://schemas.microsoft.com/office/powerpoint/2010/main" val="30477901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199</a:t>
            </a:fld>
            <a:endParaRPr lang="en-US"/>
          </a:p>
        </p:txBody>
      </p:sp>
    </p:spTree>
    <p:extLst>
      <p:ext uri="{BB962C8B-B14F-4D97-AF65-F5344CB8AC3E}">
        <p14:creationId xmlns:p14="http://schemas.microsoft.com/office/powerpoint/2010/main" val="2200524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19</a:t>
            </a:fld>
            <a:endParaRPr lang="en-US"/>
          </a:p>
        </p:txBody>
      </p:sp>
    </p:spTree>
    <p:extLst>
      <p:ext uri="{BB962C8B-B14F-4D97-AF65-F5344CB8AC3E}">
        <p14:creationId xmlns:p14="http://schemas.microsoft.com/office/powerpoint/2010/main" val="176933826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200</a:t>
            </a:fld>
            <a:endParaRPr lang="en-US"/>
          </a:p>
        </p:txBody>
      </p:sp>
    </p:spTree>
    <p:extLst>
      <p:ext uri="{BB962C8B-B14F-4D97-AF65-F5344CB8AC3E}">
        <p14:creationId xmlns:p14="http://schemas.microsoft.com/office/powerpoint/2010/main" val="246687713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201</a:t>
            </a:fld>
            <a:endParaRPr lang="en-US"/>
          </a:p>
        </p:txBody>
      </p:sp>
    </p:spTree>
    <p:extLst>
      <p:ext uri="{BB962C8B-B14F-4D97-AF65-F5344CB8AC3E}">
        <p14:creationId xmlns:p14="http://schemas.microsoft.com/office/powerpoint/2010/main" val="311477127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202</a:t>
            </a:fld>
            <a:endParaRPr lang="en-US"/>
          </a:p>
        </p:txBody>
      </p:sp>
    </p:spTree>
    <p:extLst>
      <p:ext uri="{BB962C8B-B14F-4D97-AF65-F5344CB8AC3E}">
        <p14:creationId xmlns:p14="http://schemas.microsoft.com/office/powerpoint/2010/main" val="370145671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204</a:t>
            </a:fld>
            <a:endParaRPr lang="en-US"/>
          </a:p>
        </p:txBody>
      </p:sp>
    </p:spTree>
    <p:extLst>
      <p:ext uri="{BB962C8B-B14F-4D97-AF65-F5344CB8AC3E}">
        <p14:creationId xmlns:p14="http://schemas.microsoft.com/office/powerpoint/2010/main" val="421521200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205</a:t>
            </a:fld>
            <a:endParaRPr lang="en-US"/>
          </a:p>
        </p:txBody>
      </p:sp>
    </p:spTree>
    <p:extLst>
      <p:ext uri="{BB962C8B-B14F-4D97-AF65-F5344CB8AC3E}">
        <p14:creationId xmlns:p14="http://schemas.microsoft.com/office/powerpoint/2010/main" val="246408729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207</a:t>
            </a:fld>
            <a:endParaRPr lang="en-US"/>
          </a:p>
        </p:txBody>
      </p:sp>
    </p:spTree>
    <p:extLst>
      <p:ext uri="{BB962C8B-B14F-4D97-AF65-F5344CB8AC3E}">
        <p14:creationId xmlns:p14="http://schemas.microsoft.com/office/powerpoint/2010/main" val="289378359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208</a:t>
            </a:fld>
            <a:endParaRPr lang="en-US"/>
          </a:p>
        </p:txBody>
      </p:sp>
    </p:spTree>
    <p:extLst>
      <p:ext uri="{BB962C8B-B14F-4D97-AF65-F5344CB8AC3E}">
        <p14:creationId xmlns:p14="http://schemas.microsoft.com/office/powerpoint/2010/main" val="399650718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209</a:t>
            </a:fld>
            <a:endParaRPr lang="en-US"/>
          </a:p>
        </p:txBody>
      </p:sp>
    </p:spTree>
    <p:extLst>
      <p:ext uri="{BB962C8B-B14F-4D97-AF65-F5344CB8AC3E}">
        <p14:creationId xmlns:p14="http://schemas.microsoft.com/office/powerpoint/2010/main" val="199395446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210</a:t>
            </a:fld>
            <a:endParaRPr lang="en-US"/>
          </a:p>
        </p:txBody>
      </p:sp>
    </p:spTree>
    <p:extLst>
      <p:ext uri="{BB962C8B-B14F-4D97-AF65-F5344CB8AC3E}">
        <p14:creationId xmlns:p14="http://schemas.microsoft.com/office/powerpoint/2010/main" val="269895749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211</a:t>
            </a:fld>
            <a:endParaRPr lang="en-US"/>
          </a:p>
        </p:txBody>
      </p:sp>
    </p:spTree>
    <p:extLst>
      <p:ext uri="{BB962C8B-B14F-4D97-AF65-F5344CB8AC3E}">
        <p14:creationId xmlns:p14="http://schemas.microsoft.com/office/powerpoint/2010/main" val="50939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20</a:t>
            </a:fld>
            <a:endParaRPr lang="en-US"/>
          </a:p>
        </p:txBody>
      </p:sp>
    </p:spTree>
    <p:extLst>
      <p:ext uri="{BB962C8B-B14F-4D97-AF65-F5344CB8AC3E}">
        <p14:creationId xmlns:p14="http://schemas.microsoft.com/office/powerpoint/2010/main" val="40593276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212</a:t>
            </a:fld>
            <a:endParaRPr lang="en-US"/>
          </a:p>
        </p:txBody>
      </p:sp>
    </p:spTree>
    <p:extLst>
      <p:ext uri="{BB962C8B-B14F-4D97-AF65-F5344CB8AC3E}">
        <p14:creationId xmlns:p14="http://schemas.microsoft.com/office/powerpoint/2010/main" val="224321870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214</a:t>
            </a:fld>
            <a:endParaRPr lang="en-US"/>
          </a:p>
        </p:txBody>
      </p:sp>
    </p:spTree>
    <p:extLst>
      <p:ext uri="{BB962C8B-B14F-4D97-AF65-F5344CB8AC3E}">
        <p14:creationId xmlns:p14="http://schemas.microsoft.com/office/powerpoint/2010/main" val="310123960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216</a:t>
            </a:fld>
            <a:endParaRPr lang="en-US"/>
          </a:p>
        </p:txBody>
      </p:sp>
    </p:spTree>
    <p:extLst>
      <p:ext uri="{BB962C8B-B14F-4D97-AF65-F5344CB8AC3E}">
        <p14:creationId xmlns:p14="http://schemas.microsoft.com/office/powerpoint/2010/main" val="202439455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217</a:t>
            </a:fld>
            <a:endParaRPr lang="en-US"/>
          </a:p>
        </p:txBody>
      </p:sp>
    </p:spTree>
    <p:extLst>
      <p:ext uri="{BB962C8B-B14F-4D97-AF65-F5344CB8AC3E}">
        <p14:creationId xmlns:p14="http://schemas.microsoft.com/office/powerpoint/2010/main" val="326711574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218</a:t>
            </a:fld>
            <a:endParaRPr lang="en-US"/>
          </a:p>
        </p:txBody>
      </p:sp>
    </p:spTree>
    <p:extLst>
      <p:ext uri="{BB962C8B-B14F-4D97-AF65-F5344CB8AC3E}">
        <p14:creationId xmlns:p14="http://schemas.microsoft.com/office/powerpoint/2010/main" val="332454079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219</a:t>
            </a:fld>
            <a:endParaRPr lang="en-US"/>
          </a:p>
        </p:txBody>
      </p:sp>
    </p:spTree>
    <p:extLst>
      <p:ext uri="{BB962C8B-B14F-4D97-AF65-F5344CB8AC3E}">
        <p14:creationId xmlns:p14="http://schemas.microsoft.com/office/powerpoint/2010/main" val="237427569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220</a:t>
            </a:fld>
            <a:endParaRPr lang="en-US"/>
          </a:p>
        </p:txBody>
      </p:sp>
    </p:spTree>
    <p:extLst>
      <p:ext uri="{BB962C8B-B14F-4D97-AF65-F5344CB8AC3E}">
        <p14:creationId xmlns:p14="http://schemas.microsoft.com/office/powerpoint/2010/main" val="401131478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221</a:t>
            </a:fld>
            <a:endParaRPr lang="en-US"/>
          </a:p>
        </p:txBody>
      </p:sp>
    </p:spTree>
    <p:extLst>
      <p:ext uri="{BB962C8B-B14F-4D97-AF65-F5344CB8AC3E}">
        <p14:creationId xmlns:p14="http://schemas.microsoft.com/office/powerpoint/2010/main" val="351313461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222</a:t>
            </a:fld>
            <a:endParaRPr lang="en-US"/>
          </a:p>
        </p:txBody>
      </p:sp>
    </p:spTree>
    <p:extLst>
      <p:ext uri="{BB962C8B-B14F-4D97-AF65-F5344CB8AC3E}">
        <p14:creationId xmlns:p14="http://schemas.microsoft.com/office/powerpoint/2010/main" val="44690975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224</a:t>
            </a:fld>
            <a:endParaRPr lang="en-US"/>
          </a:p>
        </p:txBody>
      </p:sp>
    </p:spTree>
    <p:extLst>
      <p:ext uri="{BB962C8B-B14F-4D97-AF65-F5344CB8AC3E}">
        <p14:creationId xmlns:p14="http://schemas.microsoft.com/office/powerpoint/2010/main" val="223083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21</a:t>
            </a:fld>
            <a:endParaRPr lang="en-US"/>
          </a:p>
        </p:txBody>
      </p:sp>
    </p:spTree>
    <p:extLst>
      <p:ext uri="{BB962C8B-B14F-4D97-AF65-F5344CB8AC3E}">
        <p14:creationId xmlns:p14="http://schemas.microsoft.com/office/powerpoint/2010/main" val="130122061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226</a:t>
            </a:fld>
            <a:endParaRPr lang="en-US"/>
          </a:p>
        </p:txBody>
      </p:sp>
    </p:spTree>
    <p:extLst>
      <p:ext uri="{BB962C8B-B14F-4D97-AF65-F5344CB8AC3E}">
        <p14:creationId xmlns:p14="http://schemas.microsoft.com/office/powerpoint/2010/main" val="211208862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227</a:t>
            </a:fld>
            <a:endParaRPr lang="en-US"/>
          </a:p>
        </p:txBody>
      </p:sp>
    </p:spTree>
    <p:extLst>
      <p:ext uri="{BB962C8B-B14F-4D97-AF65-F5344CB8AC3E}">
        <p14:creationId xmlns:p14="http://schemas.microsoft.com/office/powerpoint/2010/main" val="41864779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228</a:t>
            </a:fld>
            <a:endParaRPr lang="en-US"/>
          </a:p>
        </p:txBody>
      </p:sp>
    </p:spTree>
    <p:extLst>
      <p:ext uri="{BB962C8B-B14F-4D97-AF65-F5344CB8AC3E}">
        <p14:creationId xmlns:p14="http://schemas.microsoft.com/office/powerpoint/2010/main" val="368072418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229</a:t>
            </a:fld>
            <a:endParaRPr lang="en-US"/>
          </a:p>
        </p:txBody>
      </p:sp>
    </p:spTree>
    <p:extLst>
      <p:ext uri="{BB962C8B-B14F-4D97-AF65-F5344CB8AC3E}">
        <p14:creationId xmlns:p14="http://schemas.microsoft.com/office/powerpoint/2010/main" val="182279192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230</a:t>
            </a:fld>
            <a:endParaRPr lang="en-US"/>
          </a:p>
        </p:txBody>
      </p:sp>
    </p:spTree>
    <p:extLst>
      <p:ext uri="{BB962C8B-B14F-4D97-AF65-F5344CB8AC3E}">
        <p14:creationId xmlns:p14="http://schemas.microsoft.com/office/powerpoint/2010/main" val="311842203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231</a:t>
            </a:fld>
            <a:endParaRPr lang="en-US"/>
          </a:p>
        </p:txBody>
      </p:sp>
    </p:spTree>
    <p:extLst>
      <p:ext uri="{BB962C8B-B14F-4D97-AF65-F5344CB8AC3E}">
        <p14:creationId xmlns:p14="http://schemas.microsoft.com/office/powerpoint/2010/main" val="149880733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232</a:t>
            </a:fld>
            <a:endParaRPr lang="en-US"/>
          </a:p>
        </p:txBody>
      </p:sp>
    </p:spTree>
    <p:extLst>
      <p:ext uri="{BB962C8B-B14F-4D97-AF65-F5344CB8AC3E}">
        <p14:creationId xmlns:p14="http://schemas.microsoft.com/office/powerpoint/2010/main" val="217882298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234</a:t>
            </a:fld>
            <a:endParaRPr lang="en-US"/>
          </a:p>
        </p:txBody>
      </p:sp>
    </p:spTree>
    <p:extLst>
      <p:ext uri="{BB962C8B-B14F-4D97-AF65-F5344CB8AC3E}">
        <p14:creationId xmlns:p14="http://schemas.microsoft.com/office/powerpoint/2010/main" val="304852580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236</a:t>
            </a:fld>
            <a:endParaRPr lang="en-US"/>
          </a:p>
        </p:txBody>
      </p:sp>
    </p:spTree>
    <p:extLst>
      <p:ext uri="{BB962C8B-B14F-4D97-AF65-F5344CB8AC3E}">
        <p14:creationId xmlns:p14="http://schemas.microsoft.com/office/powerpoint/2010/main" val="69322630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237</a:t>
            </a:fld>
            <a:endParaRPr lang="en-US"/>
          </a:p>
        </p:txBody>
      </p:sp>
    </p:spTree>
    <p:extLst>
      <p:ext uri="{BB962C8B-B14F-4D97-AF65-F5344CB8AC3E}">
        <p14:creationId xmlns:p14="http://schemas.microsoft.com/office/powerpoint/2010/main" val="2907071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a:t>
            </a:fld>
            <a:endParaRPr lang="en-US"/>
          </a:p>
        </p:txBody>
      </p:sp>
    </p:spTree>
    <p:extLst>
      <p:ext uri="{BB962C8B-B14F-4D97-AF65-F5344CB8AC3E}">
        <p14:creationId xmlns:p14="http://schemas.microsoft.com/office/powerpoint/2010/main" val="2199133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22</a:t>
            </a:fld>
            <a:endParaRPr lang="en-US"/>
          </a:p>
        </p:txBody>
      </p:sp>
    </p:spTree>
    <p:extLst>
      <p:ext uri="{BB962C8B-B14F-4D97-AF65-F5344CB8AC3E}">
        <p14:creationId xmlns:p14="http://schemas.microsoft.com/office/powerpoint/2010/main" val="125383330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238</a:t>
            </a:fld>
            <a:endParaRPr lang="en-US"/>
          </a:p>
        </p:txBody>
      </p:sp>
    </p:spTree>
    <p:extLst>
      <p:ext uri="{BB962C8B-B14F-4D97-AF65-F5344CB8AC3E}">
        <p14:creationId xmlns:p14="http://schemas.microsoft.com/office/powerpoint/2010/main" val="11177514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239</a:t>
            </a:fld>
            <a:endParaRPr lang="en-US"/>
          </a:p>
        </p:txBody>
      </p:sp>
    </p:spTree>
    <p:extLst>
      <p:ext uri="{BB962C8B-B14F-4D97-AF65-F5344CB8AC3E}">
        <p14:creationId xmlns:p14="http://schemas.microsoft.com/office/powerpoint/2010/main" val="369084392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240</a:t>
            </a:fld>
            <a:endParaRPr lang="en-US"/>
          </a:p>
        </p:txBody>
      </p:sp>
    </p:spTree>
    <p:extLst>
      <p:ext uri="{BB962C8B-B14F-4D97-AF65-F5344CB8AC3E}">
        <p14:creationId xmlns:p14="http://schemas.microsoft.com/office/powerpoint/2010/main" val="72891341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241</a:t>
            </a:fld>
            <a:endParaRPr lang="en-US"/>
          </a:p>
        </p:txBody>
      </p:sp>
    </p:spTree>
    <p:extLst>
      <p:ext uri="{BB962C8B-B14F-4D97-AF65-F5344CB8AC3E}">
        <p14:creationId xmlns:p14="http://schemas.microsoft.com/office/powerpoint/2010/main" val="4081370337"/>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242</a:t>
            </a:fld>
            <a:endParaRPr lang="en-US"/>
          </a:p>
        </p:txBody>
      </p:sp>
    </p:spTree>
    <p:extLst>
      <p:ext uri="{BB962C8B-B14F-4D97-AF65-F5344CB8AC3E}">
        <p14:creationId xmlns:p14="http://schemas.microsoft.com/office/powerpoint/2010/main" val="210236277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243</a:t>
            </a:fld>
            <a:endParaRPr lang="en-US"/>
          </a:p>
        </p:txBody>
      </p:sp>
    </p:spTree>
    <p:extLst>
      <p:ext uri="{BB962C8B-B14F-4D97-AF65-F5344CB8AC3E}">
        <p14:creationId xmlns:p14="http://schemas.microsoft.com/office/powerpoint/2010/main" val="343638509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244</a:t>
            </a:fld>
            <a:endParaRPr lang="en-US"/>
          </a:p>
        </p:txBody>
      </p:sp>
    </p:spTree>
    <p:extLst>
      <p:ext uri="{BB962C8B-B14F-4D97-AF65-F5344CB8AC3E}">
        <p14:creationId xmlns:p14="http://schemas.microsoft.com/office/powerpoint/2010/main" val="803846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24</a:t>
            </a:fld>
            <a:endParaRPr lang="en-US"/>
          </a:p>
        </p:txBody>
      </p:sp>
    </p:spTree>
    <p:extLst>
      <p:ext uri="{BB962C8B-B14F-4D97-AF65-F5344CB8AC3E}">
        <p14:creationId xmlns:p14="http://schemas.microsoft.com/office/powerpoint/2010/main" val="2957100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25</a:t>
            </a:fld>
            <a:endParaRPr lang="en-US"/>
          </a:p>
        </p:txBody>
      </p:sp>
    </p:spTree>
    <p:extLst>
      <p:ext uri="{BB962C8B-B14F-4D97-AF65-F5344CB8AC3E}">
        <p14:creationId xmlns:p14="http://schemas.microsoft.com/office/powerpoint/2010/main" val="464924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26</a:t>
            </a:fld>
            <a:endParaRPr lang="en-US"/>
          </a:p>
        </p:txBody>
      </p:sp>
    </p:spTree>
    <p:extLst>
      <p:ext uri="{BB962C8B-B14F-4D97-AF65-F5344CB8AC3E}">
        <p14:creationId xmlns:p14="http://schemas.microsoft.com/office/powerpoint/2010/main" val="2720033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27</a:t>
            </a:fld>
            <a:endParaRPr lang="en-US"/>
          </a:p>
        </p:txBody>
      </p:sp>
    </p:spTree>
    <p:extLst>
      <p:ext uri="{BB962C8B-B14F-4D97-AF65-F5344CB8AC3E}">
        <p14:creationId xmlns:p14="http://schemas.microsoft.com/office/powerpoint/2010/main" val="1532379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28</a:t>
            </a:fld>
            <a:endParaRPr lang="en-US"/>
          </a:p>
        </p:txBody>
      </p:sp>
    </p:spTree>
    <p:extLst>
      <p:ext uri="{BB962C8B-B14F-4D97-AF65-F5344CB8AC3E}">
        <p14:creationId xmlns:p14="http://schemas.microsoft.com/office/powerpoint/2010/main" val="818995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29</a:t>
            </a:fld>
            <a:endParaRPr lang="en-US"/>
          </a:p>
        </p:txBody>
      </p:sp>
    </p:spTree>
    <p:extLst>
      <p:ext uri="{BB962C8B-B14F-4D97-AF65-F5344CB8AC3E}">
        <p14:creationId xmlns:p14="http://schemas.microsoft.com/office/powerpoint/2010/main" val="12249633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30</a:t>
            </a:fld>
            <a:endParaRPr lang="en-US"/>
          </a:p>
        </p:txBody>
      </p:sp>
    </p:spTree>
    <p:extLst>
      <p:ext uri="{BB962C8B-B14F-4D97-AF65-F5344CB8AC3E}">
        <p14:creationId xmlns:p14="http://schemas.microsoft.com/office/powerpoint/2010/main" val="3195938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32</a:t>
            </a:fld>
            <a:endParaRPr lang="en-US"/>
          </a:p>
        </p:txBody>
      </p:sp>
    </p:spTree>
    <p:extLst>
      <p:ext uri="{BB962C8B-B14F-4D97-AF65-F5344CB8AC3E}">
        <p14:creationId xmlns:p14="http://schemas.microsoft.com/office/powerpoint/2010/main" val="3215842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33</a:t>
            </a:fld>
            <a:endParaRPr lang="en-US"/>
          </a:p>
        </p:txBody>
      </p:sp>
    </p:spTree>
    <p:extLst>
      <p:ext uri="{BB962C8B-B14F-4D97-AF65-F5344CB8AC3E}">
        <p14:creationId xmlns:p14="http://schemas.microsoft.com/office/powerpoint/2010/main" val="3607331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3</a:t>
            </a:fld>
            <a:endParaRPr lang="en-US"/>
          </a:p>
        </p:txBody>
      </p:sp>
    </p:spTree>
    <p:extLst>
      <p:ext uri="{BB962C8B-B14F-4D97-AF65-F5344CB8AC3E}">
        <p14:creationId xmlns:p14="http://schemas.microsoft.com/office/powerpoint/2010/main" val="1110076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34</a:t>
            </a:fld>
            <a:endParaRPr lang="en-US"/>
          </a:p>
        </p:txBody>
      </p:sp>
    </p:spTree>
    <p:extLst>
      <p:ext uri="{BB962C8B-B14F-4D97-AF65-F5344CB8AC3E}">
        <p14:creationId xmlns:p14="http://schemas.microsoft.com/office/powerpoint/2010/main" val="39969566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35</a:t>
            </a:fld>
            <a:endParaRPr lang="en-US"/>
          </a:p>
        </p:txBody>
      </p:sp>
    </p:spTree>
    <p:extLst>
      <p:ext uri="{BB962C8B-B14F-4D97-AF65-F5344CB8AC3E}">
        <p14:creationId xmlns:p14="http://schemas.microsoft.com/office/powerpoint/2010/main" val="215285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36</a:t>
            </a:fld>
            <a:endParaRPr lang="en-US"/>
          </a:p>
        </p:txBody>
      </p:sp>
    </p:spTree>
    <p:extLst>
      <p:ext uri="{BB962C8B-B14F-4D97-AF65-F5344CB8AC3E}">
        <p14:creationId xmlns:p14="http://schemas.microsoft.com/office/powerpoint/2010/main" val="3937952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37</a:t>
            </a:fld>
            <a:endParaRPr lang="en-US"/>
          </a:p>
        </p:txBody>
      </p:sp>
    </p:spTree>
    <p:extLst>
      <p:ext uri="{BB962C8B-B14F-4D97-AF65-F5344CB8AC3E}">
        <p14:creationId xmlns:p14="http://schemas.microsoft.com/office/powerpoint/2010/main" val="35166811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38</a:t>
            </a:fld>
            <a:endParaRPr lang="en-US"/>
          </a:p>
        </p:txBody>
      </p:sp>
    </p:spTree>
    <p:extLst>
      <p:ext uri="{BB962C8B-B14F-4D97-AF65-F5344CB8AC3E}">
        <p14:creationId xmlns:p14="http://schemas.microsoft.com/office/powerpoint/2010/main" val="6019455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students know they can use the</a:t>
            </a:r>
            <a:r>
              <a:rPr lang="en-US" baseline="0" dirty="0"/>
              <a:t> second page of the guided note as scratch paper and/or to write down what they simplified as examples.</a:t>
            </a:r>
            <a:endParaRPr lang="en-US" dirty="0"/>
          </a:p>
        </p:txBody>
      </p:sp>
      <p:sp>
        <p:nvSpPr>
          <p:cNvPr id="4" name="Slide Number Placeholder 3"/>
          <p:cNvSpPr>
            <a:spLocks noGrp="1"/>
          </p:cNvSpPr>
          <p:nvPr>
            <p:ph type="sldNum" sz="quarter" idx="10"/>
          </p:nvPr>
        </p:nvSpPr>
        <p:spPr/>
        <p:txBody>
          <a:bodyPr/>
          <a:lstStyle/>
          <a:p>
            <a:fld id="{1D5EE017-DCB1-4927-9195-FDC78B516E65}" type="slidenum">
              <a:rPr lang="en-US" smtClean="0"/>
              <a:t>39</a:t>
            </a:fld>
            <a:endParaRPr lang="en-US"/>
          </a:p>
        </p:txBody>
      </p:sp>
    </p:spTree>
    <p:extLst>
      <p:ext uri="{BB962C8B-B14F-4D97-AF65-F5344CB8AC3E}">
        <p14:creationId xmlns:p14="http://schemas.microsoft.com/office/powerpoint/2010/main" val="42906024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41</a:t>
            </a:fld>
            <a:endParaRPr lang="en-US"/>
          </a:p>
        </p:txBody>
      </p:sp>
    </p:spTree>
    <p:extLst>
      <p:ext uri="{BB962C8B-B14F-4D97-AF65-F5344CB8AC3E}">
        <p14:creationId xmlns:p14="http://schemas.microsoft.com/office/powerpoint/2010/main" val="23824043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42</a:t>
            </a:fld>
            <a:endParaRPr lang="en-US"/>
          </a:p>
        </p:txBody>
      </p:sp>
    </p:spTree>
    <p:extLst>
      <p:ext uri="{BB962C8B-B14F-4D97-AF65-F5344CB8AC3E}">
        <p14:creationId xmlns:p14="http://schemas.microsoft.com/office/powerpoint/2010/main" val="19095579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43</a:t>
            </a:fld>
            <a:endParaRPr lang="en-US"/>
          </a:p>
        </p:txBody>
      </p:sp>
    </p:spTree>
    <p:extLst>
      <p:ext uri="{BB962C8B-B14F-4D97-AF65-F5344CB8AC3E}">
        <p14:creationId xmlns:p14="http://schemas.microsoft.com/office/powerpoint/2010/main" val="1666641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44</a:t>
            </a:fld>
            <a:endParaRPr lang="en-US"/>
          </a:p>
        </p:txBody>
      </p:sp>
    </p:spTree>
    <p:extLst>
      <p:ext uri="{BB962C8B-B14F-4D97-AF65-F5344CB8AC3E}">
        <p14:creationId xmlns:p14="http://schemas.microsoft.com/office/powerpoint/2010/main" val="780301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4</a:t>
            </a:fld>
            <a:endParaRPr lang="en-US"/>
          </a:p>
        </p:txBody>
      </p:sp>
    </p:spTree>
    <p:extLst>
      <p:ext uri="{BB962C8B-B14F-4D97-AF65-F5344CB8AC3E}">
        <p14:creationId xmlns:p14="http://schemas.microsoft.com/office/powerpoint/2010/main" val="14649052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45</a:t>
            </a:fld>
            <a:endParaRPr lang="en-US"/>
          </a:p>
        </p:txBody>
      </p:sp>
    </p:spTree>
    <p:extLst>
      <p:ext uri="{BB962C8B-B14F-4D97-AF65-F5344CB8AC3E}">
        <p14:creationId xmlns:p14="http://schemas.microsoft.com/office/powerpoint/2010/main" val="3930553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46</a:t>
            </a:fld>
            <a:endParaRPr lang="en-US"/>
          </a:p>
        </p:txBody>
      </p:sp>
    </p:spTree>
    <p:extLst>
      <p:ext uri="{BB962C8B-B14F-4D97-AF65-F5344CB8AC3E}">
        <p14:creationId xmlns:p14="http://schemas.microsoft.com/office/powerpoint/2010/main" val="10495245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47</a:t>
            </a:fld>
            <a:endParaRPr lang="en-US"/>
          </a:p>
        </p:txBody>
      </p:sp>
    </p:spTree>
    <p:extLst>
      <p:ext uri="{BB962C8B-B14F-4D97-AF65-F5344CB8AC3E}">
        <p14:creationId xmlns:p14="http://schemas.microsoft.com/office/powerpoint/2010/main" val="35732443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48</a:t>
            </a:fld>
            <a:endParaRPr lang="en-US"/>
          </a:p>
        </p:txBody>
      </p:sp>
    </p:spTree>
    <p:extLst>
      <p:ext uri="{BB962C8B-B14F-4D97-AF65-F5344CB8AC3E}">
        <p14:creationId xmlns:p14="http://schemas.microsoft.com/office/powerpoint/2010/main" val="15082598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students that they will lose their points if I see anyone</a:t>
            </a:r>
            <a:r>
              <a:rPr lang="en-US" baseline="0" dirty="0"/>
              <a:t> writing anything inappropriate or not related to math when I am asking them a question.</a:t>
            </a:r>
            <a:endParaRPr lang="en-US" dirty="0"/>
          </a:p>
        </p:txBody>
      </p:sp>
      <p:sp>
        <p:nvSpPr>
          <p:cNvPr id="4" name="Slide Number Placeholder 3"/>
          <p:cNvSpPr>
            <a:spLocks noGrp="1"/>
          </p:cNvSpPr>
          <p:nvPr>
            <p:ph type="sldNum" sz="quarter" idx="10"/>
          </p:nvPr>
        </p:nvSpPr>
        <p:spPr/>
        <p:txBody>
          <a:bodyPr/>
          <a:lstStyle/>
          <a:p>
            <a:fld id="{1D5EE017-DCB1-4927-9195-FDC78B516E65}" type="slidenum">
              <a:rPr lang="en-US" smtClean="0"/>
              <a:t>49</a:t>
            </a:fld>
            <a:endParaRPr lang="en-US"/>
          </a:p>
        </p:txBody>
      </p:sp>
    </p:spTree>
    <p:extLst>
      <p:ext uri="{BB962C8B-B14F-4D97-AF65-F5344CB8AC3E}">
        <p14:creationId xmlns:p14="http://schemas.microsoft.com/office/powerpoint/2010/main" val="41783156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52</a:t>
            </a:fld>
            <a:endParaRPr lang="en-US"/>
          </a:p>
        </p:txBody>
      </p:sp>
    </p:spTree>
    <p:extLst>
      <p:ext uri="{BB962C8B-B14F-4D97-AF65-F5344CB8AC3E}">
        <p14:creationId xmlns:p14="http://schemas.microsoft.com/office/powerpoint/2010/main" val="7418697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53</a:t>
            </a:fld>
            <a:endParaRPr lang="en-US"/>
          </a:p>
        </p:txBody>
      </p:sp>
    </p:spTree>
    <p:extLst>
      <p:ext uri="{BB962C8B-B14F-4D97-AF65-F5344CB8AC3E}">
        <p14:creationId xmlns:p14="http://schemas.microsoft.com/office/powerpoint/2010/main" val="26854727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54</a:t>
            </a:fld>
            <a:endParaRPr lang="en-US"/>
          </a:p>
        </p:txBody>
      </p:sp>
    </p:spTree>
    <p:extLst>
      <p:ext uri="{BB962C8B-B14F-4D97-AF65-F5344CB8AC3E}">
        <p14:creationId xmlns:p14="http://schemas.microsoft.com/office/powerpoint/2010/main" val="16130427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55</a:t>
            </a:fld>
            <a:endParaRPr lang="en-US"/>
          </a:p>
        </p:txBody>
      </p:sp>
    </p:spTree>
    <p:extLst>
      <p:ext uri="{BB962C8B-B14F-4D97-AF65-F5344CB8AC3E}">
        <p14:creationId xmlns:p14="http://schemas.microsoft.com/office/powerpoint/2010/main" val="41614126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56</a:t>
            </a:fld>
            <a:endParaRPr lang="en-US"/>
          </a:p>
        </p:txBody>
      </p:sp>
    </p:spTree>
    <p:extLst>
      <p:ext uri="{BB962C8B-B14F-4D97-AF65-F5344CB8AC3E}">
        <p14:creationId xmlns:p14="http://schemas.microsoft.com/office/powerpoint/2010/main" val="2791657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5</a:t>
            </a:fld>
            <a:endParaRPr lang="en-US"/>
          </a:p>
        </p:txBody>
      </p:sp>
    </p:spTree>
    <p:extLst>
      <p:ext uri="{BB962C8B-B14F-4D97-AF65-F5344CB8AC3E}">
        <p14:creationId xmlns:p14="http://schemas.microsoft.com/office/powerpoint/2010/main" val="19399323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57</a:t>
            </a:fld>
            <a:endParaRPr lang="en-US"/>
          </a:p>
        </p:txBody>
      </p:sp>
    </p:spTree>
    <p:extLst>
      <p:ext uri="{BB962C8B-B14F-4D97-AF65-F5344CB8AC3E}">
        <p14:creationId xmlns:p14="http://schemas.microsoft.com/office/powerpoint/2010/main" val="2530108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58</a:t>
            </a:fld>
            <a:endParaRPr lang="en-US"/>
          </a:p>
        </p:txBody>
      </p:sp>
    </p:spTree>
    <p:extLst>
      <p:ext uri="{BB962C8B-B14F-4D97-AF65-F5344CB8AC3E}">
        <p14:creationId xmlns:p14="http://schemas.microsoft.com/office/powerpoint/2010/main" val="9575710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59</a:t>
            </a:fld>
            <a:endParaRPr lang="en-US"/>
          </a:p>
        </p:txBody>
      </p:sp>
    </p:spTree>
    <p:extLst>
      <p:ext uri="{BB962C8B-B14F-4D97-AF65-F5344CB8AC3E}">
        <p14:creationId xmlns:p14="http://schemas.microsoft.com/office/powerpoint/2010/main" val="4114120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60</a:t>
            </a:fld>
            <a:endParaRPr lang="en-US"/>
          </a:p>
        </p:txBody>
      </p:sp>
    </p:spTree>
    <p:extLst>
      <p:ext uri="{BB962C8B-B14F-4D97-AF65-F5344CB8AC3E}">
        <p14:creationId xmlns:p14="http://schemas.microsoft.com/office/powerpoint/2010/main" val="42293576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62</a:t>
            </a:fld>
            <a:endParaRPr lang="en-US"/>
          </a:p>
        </p:txBody>
      </p:sp>
    </p:spTree>
    <p:extLst>
      <p:ext uri="{BB962C8B-B14F-4D97-AF65-F5344CB8AC3E}">
        <p14:creationId xmlns:p14="http://schemas.microsoft.com/office/powerpoint/2010/main" val="7186351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63</a:t>
            </a:fld>
            <a:endParaRPr lang="en-US"/>
          </a:p>
        </p:txBody>
      </p:sp>
    </p:spTree>
    <p:extLst>
      <p:ext uri="{BB962C8B-B14F-4D97-AF65-F5344CB8AC3E}">
        <p14:creationId xmlns:p14="http://schemas.microsoft.com/office/powerpoint/2010/main" val="13446903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64</a:t>
            </a:fld>
            <a:endParaRPr lang="en-US"/>
          </a:p>
        </p:txBody>
      </p:sp>
    </p:spTree>
    <p:extLst>
      <p:ext uri="{BB962C8B-B14F-4D97-AF65-F5344CB8AC3E}">
        <p14:creationId xmlns:p14="http://schemas.microsoft.com/office/powerpoint/2010/main" val="2510251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65</a:t>
            </a:fld>
            <a:endParaRPr lang="en-US"/>
          </a:p>
        </p:txBody>
      </p:sp>
    </p:spTree>
    <p:extLst>
      <p:ext uri="{BB962C8B-B14F-4D97-AF65-F5344CB8AC3E}">
        <p14:creationId xmlns:p14="http://schemas.microsoft.com/office/powerpoint/2010/main" val="15671089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66</a:t>
            </a:fld>
            <a:endParaRPr lang="en-US"/>
          </a:p>
        </p:txBody>
      </p:sp>
    </p:spTree>
    <p:extLst>
      <p:ext uri="{BB962C8B-B14F-4D97-AF65-F5344CB8AC3E}">
        <p14:creationId xmlns:p14="http://schemas.microsoft.com/office/powerpoint/2010/main" val="34156348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67</a:t>
            </a:fld>
            <a:endParaRPr lang="en-US"/>
          </a:p>
        </p:txBody>
      </p:sp>
    </p:spTree>
    <p:extLst>
      <p:ext uri="{BB962C8B-B14F-4D97-AF65-F5344CB8AC3E}">
        <p14:creationId xmlns:p14="http://schemas.microsoft.com/office/powerpoint/2010/main" val="543038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6</a:t>
            </a:fld>
            <a:endParaRPr lang="en-US"/>
          </a:p>
        </p:txBody>
      </p:sp>
    </p:spTree>
    <p:extLst>
      <p:ext uri="{BB962C8B-B14F-4D97-AF65-F5344CB8AC3E}">
        <p14:creationId xmlns:p14="http://schemas.microsoft.com/office/powerpoint/2010/main" val="40898374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68</a:t>
            </a:fld>
            <a:endParaRPr lang="en-US"/>
          </a:p>
        </p:txBody>
      </p:sp>
    </p:spTree>
    <p:extLst>
      <p:ext uri="{BB962C8B-B14F-4D97-AF65-F5344CB8AC3E}">
        <p14:creationId xmlns:p14="http://schemas.microsoft.com/office/powerpoint/2010/main" val="20355306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69</a:t>
            </a:fld>
            <a:endParaRPr lang="en-US"/>
          </a:p>
        </p:txBody>
      </p:sp>
    </p:spTree>
    <p:extLst>
      <p:ext uri="{BB962C8B-B14F-4D97-AF65-F5344CB8AC3E}">
        <p14:creationId xmlns:p14="http://schemas.microsoft.com/office/powerpoint/2010/main" val="40740442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70</a:t>
            </a:fld>
            <a:endParaRPr lang="en-US"/>
          </a:p>
        </p:txBody>
      </p:sp>
    </p:spTree>
    <p:extLst>
      <p:ext uri="{BB962C8B-B14F-4D97-AF65-F5344CB8AC3E}">
        <p14:creationId xmlns:p14="http://schemas.microsoft.com/office/powerpoint/2010/main" val="32382667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71</a:t>
            </a:fld>
            <a:endParaRPr lang="en-US"/>
          </a:p>
        </p:txBody>
      </p:sp>
    </p:spTree>
    <p:extLst>
      <p:ext uri="{BB962C8B-B14F-4D97-AF65-F5344CB8AC3E}">
        <p14:creationId xmlns:p14="http://schemas.microsoft.com/office/powerpoint/2010/main" val="34490929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72</a:t>
            </a:fld>
            <a:endParaRPr lang="en-US"/>
          </a:p>
        </p:txBody>
      </p:sp>
    </p:spTree>
    <p:extLst>
      <p:ext uri="{BB962C8B-B14F-4D97-AF65-F5344CB8AC3E}">
        <p14:creationId xmlns:p14="http://schemas.microsoft.com/office/powerpoint/2010/main" val="2678874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74</a:t>
            </a:fld>
            <a:endParaRPr lang="en-US"/>
          </a:p>
        </p:txBody>
      </p:sp>
    </p:spTree>
    <p:extLst>
      <p:ext uri="{BB962C8B-B14F-4D97-AF65-F5344CB8AC3E}">
        <p14:creationId xmlns:p14="http://schemas.microsoft.com/office/powerpoint/2010/main" val="10172581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75</a:t>
            </a:fld>
            <a:endParaRPr lang="en-US"/>
          </a:p>
        </p:txBody>
      </p:sp>
    </p:spTree>
    <p:extLst>
      <p:ext uri="{BB962C8B-B14F-4D97-AF65-F5344CB8AC3E}">
        <p14:creationId xmlns:p14="http://schemas.microsoft.com/office/powerpoint/2010/main" val="20675145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76</a:t>
            </a:fld>
            <a:endParaRPr lang="en-US"/>
          </a:p>
        </p:txBody>
      </p:sp>
    </p:spTree>
    <p:extLst>
      <p:ext uri="{BB962C8B-B14F-4D97-AF65-F5344CB8AC3E}">
        <p14:creationId xmlns:p14="http://schemas.microsoft.com/office/powerpoint/2010/main" val="31906512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77</a:t>
            </a:fld>
            <a:endParaRPr lang="en-US"/>
          </a:p>
        </p:txBody>
      </p:sp>
    </p:spTree>
    <p:extLst>
      <p:ext uri="{BB962C8B-B14F-4D97-AF65-F5344CB8AC3E}">
        <p14:creationId xmlns:p14="http://schemas.microsoft.com/office/powerpoint/2010/main" val="26356352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78</a:t>
            </a:fld>
            <a:endParaRPr lang="en-US"/>
          </a:p>
        </p:txBody>
      </p:sp>
    </p:spTree>
    <p:extLst>
      <p:ext uri="{BB962C8B-B14F-4D97-AF65-F5344CB8AC3E}">
        <p14:creationId xmlns:p14="http://schemas.microsoft.com/office/powerpoint/2010/main" val="2474091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7</a:t>
            </a:fld>
            <a:endParaRPr lang="en-US"/>
          </a:p>
        </p:txBody>
      </p:sp>
    </p:spTree>
    <p:extLst>
      <p:ext uri="{BB962C8B-B14F-4D97-AF65-F5344CB8AC3E}">
        <p14:creationId xmlns:p14="http://schemas.microsoft.com/office/powerpoint/2010/main" val="32368306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79</a:t>
            </a:fld>
            <a:endParaRPr lang="en-US"/>
          </a:p>
        </p:txBody>
      </p:sp>
    </p:spTree>
    <p:extLst>
      <p:ext uri="{BB962C8B-B14F-4D97-AF65-F5344CB8AC3E}">
        <p14:creationId xmlns:p14="http://schemas.microsoft.com/office/powerpoint/2010/main" val="40048781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80</a:t>
            </a:fld>
            <a:endParaRPr lang="en-US"/>
          </a:p>
        </p:txBody>
      </p:sp>
    </p:spTree>
    <p:extLst>
      <p:ext uri="{BB962C8B-B14F-4D97-AF65-F5344CB8AC3E}">
        <p14:creationId xmlns:p14="http://schemas.microsoft.com/office/powerpoint/2010/main" val="7368965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82</a:t>
            </a:fld>
            <a:endParaRPr lang="en-US"/>
          </a:p>
        </p:txBody>
      </p:sp>
    </p:spTree>
    <p:extLst>
      <p:ext uri="{BB962C8B-B14F-4D97-AF65-F5344CB8AC3E}">
        <p14:creationId xmlns:p14="http://schemas.microsoft.com/office/powerpoint/2010/main" val="33663554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83</a:t>
            </a:fld>
            <a:endParaRPr lang="en-US"/>
          </a:p>
        </p:txBody>
      </p:sp>
    </p:spTree>
    <p:extLst>
      <p:ext uri="{BB962C8B-B14F-4D97-AF65-F5344CB8AC3E}">
        <p14:creationId xmlns:p14="http://schemas.microsoft.com/office/powerpoint/2010/main" val="10793397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84</a:t>
            </a:fld>
            <a:endParaRPr lang="en-US"/>
          </a:p>
        </p:txBody>
      </p:sp>
    </p:spTree>
    <p:extLst>
      <p:ext uri="{BB962C8B-B14F-4D97-AF65-F5344CB8AC3E}">
        <p14:creationId xmlns:p14="http://schemas.microsoft.com/office/powerpoint/2010/main" val="25831757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85</a:t>
            </a:fld>
            <a:endParaRPr lang="en-US"/>
          </a:p>
        </p:txBody>
      </p:sp>
    </p:spTree>
    <p:extLst>
      <p:ext uri="{BB962C8B-B14F-4D97-AF65-F5344CB8AC3E}">
        <p14:creationId xmlns:p14="http://schemas.microsoft.com/office/powerpoint/2010/main" val="41364659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86</a:t>
            </a:fld>
            <a:endParaRPr lang="en-US"/>
          </a:p>
        </p:txBody>
      </p:sp>
    </p:spTree>
    <p:extLst>
      <p:ext uri="{BB962C8B-B14F-4D97-AF65-F5344CB8AC3E}">
        <p14:creationId xmlns:p14="http://schemas.microsoft.com/office/powerpoint/2010/main" val="7247195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87</a:t>
            </a:fld>
            <a:endParaRPr lang="en-US"/>
          </a:p>
        </p:txBody>
      </p:sp>
    </p:spTree>
    <p:extLst>
      <p:ext uri="{BB962C8B-B14F-4D97-AF65-F5344CB8AC3E}">
        <p14:creationId xmlns:p14="http://schemas.microsoft.com/office/powerpoint/2010/main" val="42505253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88</a:t>
            </a:fld>
            <a:endParaRPr lang="en-US"/>
          </a:p>
        </p:txBody>
      </p:sp>
    </p:spTree>
    <p:extLst>
      <p:ext uri="{BB962C8B-B14F-4D97-AF65-F5344CB8AC3E}">
        <p14:creationId xmlns:p14="http://schemas.microsoft.com/office/powerpoint/2010/main" val="16992826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90</a:t>
            </a:fld>
            <a:endParaRPr lang="en-US"/>
          </a:p>
        </p:txBody>
      </p:sp>
    </p:spTree>
    <p:extLst>
      <p:ext uri="{BB962C8B-B14F-4D97-AF65-F5344CB8AC3E}">
        <p14:creationId xmlns:p14="http://schemas.microsoft.com/office/powerpoint/2010/main" val="118140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9</a:t>
            </a:fld>
            <a:endParaRPr lang="en-US"/>
          </a:p>
        </p:txBody>
      </p:sp>
    </p:spTree>
    <p:extLst>
      <p:ext uri="{BB962C8B-B14F-4D97-AF65-F5344CB8AC3E}">
        <p14:creationId xmlns:p14="http://schemas.microsoft.com/office/powerpoint/2010/main" val="6250265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91</a:t>
            </a:fld>
            <a:endParaRPr lang="en-US"/>
          </a:p>
        </p:txBody>
      </p:sp>
    </p:spTree>
    <p:extLst>
      <p:ext uri="{BB962C8B-B14F-4D97-AF65-F5344CB8AC3E}">
        <p14:creationId xmlns:p14="http://schemas.microsoft.com/office/powerpoint/2010/main" val="15439486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92</a:t>
            </a:fld>
            <a:endParaRPr lang="en-US"/>
          </a:p>
        </p:txBody>
      </p:sp>
    </p:spTree>
    <p:extLst>
      <p:ext uri="{BB962C8B-B14F-4D97-AF65-F5344CB8AC3E}">
        <p14:creationId xmlns:p14="http://schemas.microsoft.com/office/powerpoint/2010/main" val="17621284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93</a:t>
            </a:fld>
            <a:endParaRPr lang="en-US"/>
          </a:p>
        </p:txBody>
      </p:sp>
    </p:spTree>
    <p:extLst>
      <p:ext uri="{BB962C8B-B14F-4D97-AF65-F5344CB8AC3E}">
        <p14:creationId xmlns:p14="http://schemas.microsoft.com/office/powerpoint/2010/main" val="12649518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94</a:t>
            </a:fld>
            <a:endParaRPr lang="en-US"/>
          </a:p>
        </p:txBody>
      </p:sp>
    </p:spTree>
    <p:extLst>
      <p:ext uri="{BB962C8B-B14F-4D97-AF65-F5344CB8AC3E}">
        <p14:creationId xmlns:p14="http://schemas.microsoft.com/office/powerpoint/2010/main" val="666903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95</a:t>
            </a:fld>
            <a:endParaRPr lang="en-US"/>
          </a:p>
        </p:txBody>
      </p:sp>
    </p:spTree>
    <p:extLst>
      <p:ext uri="{BB962C8B-B14F-4D97-AF65-F5344CB8AC3E}">
        <p14:creationId xmlns:p14="http://schemas.microsoft.com/office/powerpoint/2010/main" val="3337572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96</a:t>
            </a:fld>
            <a:endParaRPr lang="en-US"/>
          </a:p>
        </p:txBody>
      </p:sp>
    </p:spTree>
    <p:extLst>
      <p:ext uri="{BB962C8B-B14F-4D97-AF65-F5344CB8AC3E}">
        <p14:creationId xmlns:p14="http://schemas.microsoft.com/office/powerpoint/2010/main" val="40301260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98</a:t>
            </a:fld>
            <a:endParaRPr lang="en-US"/>
          </a:p>
        </p:txBody>
      </p:sp>
    </p:spTree>
    <p:extLst>
      <p:ext uri="{BB962C8B-B14F-4D97-AF65-F5344CB8AC3E}">
        <p14:creationId xmlns:p14="http://schemas.microsoft.com/office/powerpoint/2010/main" val="15906215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99</a:t>
            </a:fld>
            <a:endParaRPr lang="en-US"/>
          </a:p>
        </p:txBody>
      </p:sp>
    </p:spTree>
    <p:extLst>
      <p:ext uri="{BB962C8B-B14F-4D97-AF65-F5344CB8AC3E}">
        <p14:creationId xmlns:p14="http://schemas.microsoft.com/office/powerpoint/2010/main" val="835126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100</a:t>
            </a:fld>
            <a:endParaRPr lang="en-US"/>
          </a:p>
        </p:txBody>
      </p:sp>
    </p:spTree>
    <p:extLst>
      <p:ext uri="{BB962C8B-B14F-4D97-AF65-F5344CB8AC3E}">
        <p14:creationId xmlns:p14="http://schemas.microsoft.com/office/powerpoint/2010/main" val="36973676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101</a:t>
            </a:fld>
            <a:endParaRPr lang="en-US"/>
          </a:p>
        </p:txBody>
      </p:sp>
    </p:spTree>
    <p:extLst>
      <p:ext uri="{BB962C8B-B14F-4D97-AF65-F5344CB8AC3E}">
        <p14:creationId xmlns:p14="http://schemas.microsoft.com/office/powerpoint/2010/main" val="2503749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10</a:t>
            </a:fld>
            <a:endParaRPr lang="en-US"/>
          </a:p>
        </p:txBody>
      </p:sp>
    </p:spTree>
    <p:extLst>
      <p:ext uri="{BB962C8B-B14F-4D97-AF65-F5344CB8AC3E}">
        <p14:creationId xmlns:p14="http://schemas.microsoft.com/office/powerpoint/2010/main" val="14669668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102</a:t>
            </a:fld>
            <a:endParaRPr lang="en-US"/>
          </a:p>
        </p:txBody>
      </p:sp>
    </p:spTree>
    <p:extLst>
      <p:ext uri="{BB962C8B-B14F-4D97-AF65-F5344CB8AC3E}">
        <p14:creationId xmlns:p14="http://schemas.microsoft.com/office/powerpoint/2010/main" val="13727960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103</a:t>
            </a:fld>
            <a:endParaRPr lang="en-US"/>
          </a:p>
        </p:txBody>
      </p:sp>
    </p:spTree>
    <p:extLst>
      <p:ext uri="{BB962C8B-B14F-4D97-AF65-F5344CB8AC3E}">
        <p14:creationId xmlns:p14="http://schemas.microsoft.com/office/powerpoint/2010/main" val="24022132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104</a:t>
            </a:fld>
            <a:endParaRPr lang="en-US"/>
          </a:p>
        </p:txBody>
      </p:sp>
    </p:spTree>
    <p:extLst>
      <p:ext uri="{BB962C8B-B14F-4D97-AF65-F5344CB8AC3E}">
        <p14:creationId xmlns:p14="http://schemas.microsoft.com/office/powerpoint/2010/main" val="359294175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106</a:t>
            </a:fld>
            <a:endParaRPr lang="en-US"/>
          </a:p>
        </p:txBody>
      </p:sp>
    </p:spTree>
    <p:extLst>
      <p:ext uri="{BB962C8B-B14F-4D97-AF65-F5344CB8AC3E}">
        <p14:creationId xmlns:p14="http://schemas.microsoft.com/office/powerpoint/2010/main" val="138199764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107</a:t>
            </a:fld>
            <a:endParaRPr lang="en-US"/>
          </a:p>
        </p:txBody>
      </p:sp>
    </p:spTree>
    <p:extLst>
      <p:ext uri="{BB962C8B-B14F-4D97-AF65-F5344CB8AC3E}">
        <p14:creationId xmlns:p14="http://schemas.microsoft.com/office/powerpoint/2010/main" val="14154867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108</a:t>
            </a:fld>
            <a:endParaRPr lang="en-US"/>
          </a:p>
        </p:txBody>
      </p:sp>
    </p:spTree>
    <p:extLst>
      <p:ext uri="{BB962C8B-B14F-4D97-AF65-F5344CB8AC3E}">
        <p14:creationId xmlns:p14="http://schemas.microsoft.com/office/powerpoint/2010/main" val="324439793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109</a:t>
            </a:fld>
            <a:endParaRPr lang="en-US"/>
          </a:p>
        </p:txBody>
      </p:sp>
    </p:spTree>
    <p:extLst>
      <p:ext uri="{BB962C8B-B14F-4D97-AF65-F5344CB8AC3E}">
        <p14:creationId xmlns:p14="http://schemas.microsoft.com/office/powerpoint/2010/main" val="230565344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110</a:t>
            </a:fld>
            <a:endParaRPr lang="en-US"/>
          </a:p>
        </p:txBody>
      </p:sp>
    </p:spTree>
    <p:extLst>
      <p:ext uri="{BB962C8B-B14F-4D97-AF65-F5344CB8AC3E}">
        <p14:creationId xmlns:p14="http://schemas.microsoft.com/office/powerpoint/2010/main" val="41616290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111</a:t>
            </a:fld>
            <a:endParaRPr lang="en-US"/>
          </a:p>
        </p:txBody>
      </p:sp>
    </p:spTree>
    <p:extLst>
      <p:ext uri="{BB962C8B-B14F-4D97-AF65-F5344CB8AC3E}">
        <p14:creationId xmlns:p14="http://schemas.microsoft.com/office/powerpoint/2010/main" val="281118261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EE017-DCB1-4927-9195-FDC78B516E65}" type="slidenum">
              <a:rPr lang="en-US" smtClean="0"/>
              <a:t>113</a:t>
            </a:fld>
            <a:endParaRPr lang="en-US"/>
          </a:p>
        </p:txBody>
      </p:sp>
    </p:spTree>
    <p:extLst>
      <p:ext uri="{BB962C8B-B14F-4D97-AF65-F5344CB8AC3E}">
        <p14:creationId xmlns:p14="http://schemas.microsoft.com/office/powerpoint/2010/main" val="14079973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aseline="0">
                <a:latin typeface="Eras Demi ITC" panose="020B08050305040208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600" baseline="0">
                <a:latin typeface="Eras Demi ITC" panose="020B08050305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baseline="0">
                <a:latin typeface="Eras Demi ITC" panose="020B0805030504020804" pitchFamily="34" charset="0"/>
              </a:defRPr>
            </a:lvl1pPr>
          </a:lstStyle>
          <a:p>
            <a:fld id="{489B4929-BC38-489C-886C-7D9BA4F58FE3}" type="datetimeFigureOut">
              <a:rPr lang="en-US" smtClean="0"/>
              <a:pPr/>
              <a:t>3/29/2016</a:t>
            </a:fld>
            <a:endParaRPr lang="en-US"/>
          </a:p>
        </p:txBody>
      </p:sp>
      <p:sp>
        <p:nvSpPr>
          <p:cNvPr id="5" name="Footer Placeholder 4"/>
          <p:cNvSpPr>
            <a:spLocks noGrp="1"/>
          </p:cNvSpPr>
          <p:nvPr>
            <p:ph type="ftr" sz="quarter" idx="11"/>
          </p:nvPr>
        </p:nvSpPr>
        <p:spPr/>
        <p:txBody>
          <a:bodyPr/>
          <a:lstStyle>
            <a:lvl1pPr>
              <a:defRPr baseline="0">
                <a:latin typeface="Eras Demi ITC" panose="020B08050305040208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baseline="0">
                <a:latin typeface="Eras Demi ITC" panose="020B0805030504020804" pitchFamily="34" charset="0"/>
              </a:defRPr>
            </a:lvl1pPr>
          </a:lstStyle>
          <a:p>
            <a:fld id="{E3062D93-BC30-48EC-815F-DB92544422B6}" type="slidenum">
              <a:rPr lang="en-US" smtClean="0"/>
              <a:pPr/>
              <a:t>‹#›</a:t>
            </a:fld>
            <a:endParaRPr lang="en-US"/>
          </a:p>
        </p:txBody>
      </p:sp>
    </p:spTree>
    <p:extLst>
      <p:ext uri="{BB962C8B-B14F-4D97-AF65-F5344CB8AC3E}">
        <p14:creationId xmlns:p14="http://schemas.microsoft.com/office/powerpoint/2010/main" val="3152778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B4929-BC38-489C-886C-7D9BA4F58FE3}" type="datetimeFigureOut">
              <a:rPr lang="en-US" smtClean="0"/>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62D93-BC30-48EC-815F-DB92544422B6}" type="slidenum">
              <a:rPr lang="en-US" smtClean="0"/>
              <a:t>‹#›</a:t>
            </a:fld>
            <a:endParaRPr lang="en-US"/>
          </a:p>
        </p:txBody>
      </p:sp>
    </p:spTree>
    <p:extLst>
      <p:ext uri="{BB962C8B-B14F-4D97-AF65-F5344CB8AC3E}">
        <p14:creationId xmlns:p14="http://schemas.microsoft.com/office/powerpoint/2010/main" val="2146290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B4929-BC38-489C-886C-7D9BA4F58FE3}" type="datetimeFigureOut">
              <a:rPr lang="en-US" smtClean="0"/>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62D93-BC30-48EC-815F-DB92544422B6}" type="slidenum">
              <a:rPr lang="en-US" smtClean="0"/>
              <a:t>‹#›</a:t>
            </a:fld>
            <a:endParaRPr lang="en-US"/>
          </a:p>
        </p:txBody>
      </p:sp>
    </p:spTree>
    <p:extLst>
      <p:ext uri="{BB962C8B-B14F-4D97-AF65-F5344CB8AC3E}">
        <p14:creationId xmlns:p14="http://schemas.microsoft.com/office/powerpoint/2010/main" val="3425690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lvl1pPr>
              <a:defRPr>
                <a:latin typeface="Eras Demi ITC" panose="020B0805030504020804" pitchFamily="34" charset="0"/>
              </a:defRPr>
            </a:lvl1pPr>
          </a:lstStyle>
          <a:p>
            <a:r>
              <a:rPr lang="en-US"/>
              <a:t>Click to edit Master title style</a:t>
            </a:r>
          </a:p>
        </p:txBody>
      </p:sp>
      <p:sp>
        <p:nvSpPr>
          <p:cNvPr id="3" name="Content Placeholder 2"/>
          <p:cNvSpPr>
            <a:spLocks noGrp="1"/>
          </p:cNvSpPr>
          <p:nvPr>
            <p:ph idx="1"/>
          </p:nvPr>
        </p:nvSpPr>
        <p:spPr>
          <a:xfrm>
            <a:off x="0" y="1325562"/>
            <a:ext cx="12192000" cy="5532438"/>
          </a:xfrm>
        </p:spPr>
        <p:txBody>
          <a:bodyPr/>
          <a:lstStyle>
            <a:lvl1pPr marL="228600" indent="-228600">
              <a:buSzPct val="75000"/>
              <a:buFont typeface="Elder Futhark" panose="020B0603050302020204" pitchFamily="34" charset="0"/>
              <a:buChar char="j"/>
              <a:defRPr>
                <a:latin typeface="Eras Demi ITC" panose="020B0805030504020804" pitchFamily="34" charset="0"/>
              </a:defRPr>
            </a:lvl1pPr>
            <a:lvl2pPr marL="685800" indent="-228600">
              <a:buSzPct val="75000"/>
              <a:buFont typeface="Elder Futhark" panose="020B0603050302020204" pitchFamily="34" charset="0"/>
              <a:buChar char="f"/>
              <a:defRPr>
                <a:latin typeface="Eras Demi ITC" panose="020B0805030504020804" pitchFamily="34" charset="0"/>
              </a:defRPr>
            </a:lvl2pPr>
            <a:lvl3pPr marL="1143000" indent="-228600">
              <a:buSzPct val="75000"/>
              <a:buFont typeface="Elder Futhark" panose="020B0603050302020204" pitchFamily="34" charset="0"/>
              <a:buChar char="a"/>
              <a:defRPr>
                <a:latin typeface="Eras Demi ITC" panose="020B0805030504020804" pitchFamily="34" charset="0"/>
              </a:defRPr>
            </a:lvl3pPr>
            <a:lvl4pPr marL="1600200" indent="-228600">
              <a:buSzPct val="75000"/>
              <a:buFont typeface="Elder Futhark" panose="020B0603050302020204" pitchFamily="34" charset="0"/>
              <a:buChar char="F"/>
              <a:defRPr>
                <a:latin typeface="Eras Demi ITC" panose="020B0805030504020804" pitchFamily="34" charset="0"/>
              </a:defRPr>
            </a:lvl4pPr>
            <a:lvl5pPr marL="2057400" indent="-228600">
              <a:buSzPct val="75000"/>
              <a:buFont typeface="Elder Futhark" panose="020B0603050302020204" pitchFamily="34" charset="0"/>
              <a:buChar char="A"/>
              <a:defRPr>
                <a:latin typeface="Eras Demi ITC" panose="020B08050305040208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Eras Demi ITC" panose="020B0805030504020804" pitchFamily="34" charset="0"/>
              </a:defRPr>
            </a:lvl1pPr>
          </a:lstStyle>
          <a:p>
            <a:fld id="{489B4929-BC38-489C-886C-7D9BA4F58FE3}" type="datetimeFigureOut">
              <a:rPr lang="en-US" smtClean="0"/>
              <a:pPr/>
              <a:t>3/29/2016</a:t>
            </a:fld>
            <a:endParaRPr lang="en-US"/>
          </a:p>
        </p:txBody>
      </p:sp>
      <p:sp>
        <p:nvSpPr>
          <p:cNvPr id="5" name="Footer Placeholder 4"/>
          <p:cNvSpPr>
            <a:spLocks noGrp="1"/>
          </p:cNvSpPr>
          <p:nvPr>
            <p:ph type="ftr" sz="quarter" idx="11"/>
          </p:nvPr>
        </p:nvSpPr>
        <p:spPr/>
        <p:txBody>
          <a:bodyPr/>
          <a:lstStyle>
            <a:lvl1pPr>
              <a:defRPr>
                <a:latin typeface="Eras Demi ITC" panose="020B08050305040208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Eras Demi ITC" panose="020B0805030504020804" pitchFamily="34" charset="0"/>
              </a:defRPr>
            </a:lvl1pPr>
          </a:lstStyle>
          <a:p>
            <a:fld id="{E3062D93-BC30-48EC-815F-DB92544422B6}" type="slidenum">
              <a:rPr lang="en-US" smtClean="0"/>
              <a:pPr/>
              <a:t>‹#›</a:t>
            </a:fld>
            <a:endParaRPr lang="en-US"/>
          </a:p>
        </p:txBody>
      </p:sp>
    </p:spTree>
    <p:extLst>
      <p:ext uri="{BB962C8B-B14F-4D97-AF65-F5344CB8AC3E}">
        <p14:creationId xmlns:p14="http://schemas.microsoft.com/office/powerpoint/2010/main" val="1372143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9B4929-BC38-489C-886C-7D9BA4F58FE3}" type="datetimeFigureOut">
              <a:rPr lang="en-US" smtClean="0"/>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62D93-BC30-48EC-815F-DB92544422B6}" type="slidenum">
              <a:rPr lang="en-US" smtClean="0"/>
              <a:t>‹#›</a:t>
            </a:fld>
            <a:endParaRPr lang="en-US"/>
          </a:p>
        </p:txBody>
      </p:sp>
    </p:spTree>
    <p:extLst>
      <p:ext uri="{BB962C8B-B14F-4D97-AF65-F5344CB8AC3E}">
        <p14:creationId xmlns:p14="http://schemas.microsoft.com/office/powerpoint/2010/main" val="1243149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lvl1pPr>
              <a:defRPr>
                <a:latin typeface="Eras Demi ITC" panose="020B0805030504020804" pitchFamily="34" charset="0"/>
              </a:defRPr>
            </a:lvl1pPr>
          </a:lstStyle>
          <a:p>
            <a:r>
              <a:rPr lang="en-US" dirty="0"/>
              <a:t>Click to edit Master title style</a:t>
            </a:r>
          </a:p>
        </p:txBody>
      </p:sp>
      <p:sp>
        <p:nvSpPr>
          <p:cNvPr id="3" name="Content Placeholder 2"/>
          <p:cNvSpPr>
            <a:spLocks noGrp="1"/>
          </p:cNvSpPr>
          <p:nvPr>
            <p:ph sz="half" idx="1"/>
          </p:nvPr>
        </p:nvSpPr>
        <p:spPr>
          <a:xfrm>
            <a:off x="0" y="1331352"/>
            <a:ext cx="6019800" cy="5526648"/>
          </a:xfrm>
        </p:spPr>
        <p:txBody>
          <a:bodyPr/>
          <a:lstStyle>
            <a:lvl1pPr marL="228600" indent="-228600">
              <a:buSzPct val="75000"/>
              <a:buFont typeface="Elder Futhark" panose="020B0603050302020204" pitchFamily="34" charset="0"/>
              <a:buChar char="j"/>
              <a:defRPr>
                <a:latin typeface="Eras Demi ITC" panose="020B0805030504020804" pitchFamily="34" charset="0"/>
              </a:defRPr>
            </a:lvl1pPr>
            <a:lvl2pPr marL="685800" indent="-228600">
              <a:buSzPct val="75000"/>
              <a:buFont typeface="Elder Futhark" panose="020B0603050302020204" pitchFamily="34" charset="0"/>
              <a:buChar char="f"/>
              <a:defRPr>
                <a:latin typeface="Eras Demi ITC" panose="020B0805030504020804" pitchFamily="34" charset="0"/>
              </a:defRPr>
            </a:lvl2pPr>
            <a:lvl3pPr marL="1143000" indent="-228600">
              <a:buSzPct val="75000"/>
              <a:buFont typeface="Elder Futhark" panose="020B0603050302020204" pitchFamily="34" charset="0"/>
              <a:buChar char="a"/>
              <a:defRPr>
                <a:latin typeface="Eras Demi ITC" panose="020B0805030504020804" pitchFamily="34" charset="0"/>
              </a:defRPr>
            </a:lvl3pPr>
            <a:lvl4pPr marL="1600200" indent="-228600">
              <a:buSzPct val="75000"/>
              <a:buFont typeface="Elder Futhark" panose="020B0603050302020204" pitchFamily="34" charset="0"/>
              <a:buChar char="F"/>
              <a:defRPr>
                <a:latin typeface="Eras Demi ITC" panose="020B0805030504020804" pitchFamily="34" charset="0"/>
              </a:defRPr>
            </a:lvl4pPr>
            <a:lvl5pPr marL="2057400" indent="-228600">
              <a:buSzPct val="75000"/>
              <a:buFont typeface="Elder Futhark" panose="020B0603050302020204" pitchFamily="34" charset="0"/>
              <a:buChar char="A"/>
              <a:defRPr>
                <a:latin typeface="Eras Demi ITC" panose="020B08050305040208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19800" y="1331352"/>
            <a:ext cx="6172200" cy="5526647"/>
          </a:xfrm>
        </p:spPr>
        <p:txBody>
          <a:bodyPr/>
          <a:lstStyle>
            <a:lvl1pPr marL="228600" indent="-228600">
              <a:buSzPct val="75000"/>
              <a:buFont typeface="Elder Futhark" panose="020B0603050302020204" pitchFamily="34" charset="0"/>
              <a:buChar char="j"/>
              <a:defRPr>
                <a:latin typeface="Eras Demi ITC" panose="020B0805030504020804" pitchFamily="34" charset="0"/>
              </a:defRPr>
            </a:lvl1pPr>
            <a:lvl2pPr marL="685800" indent="-228600">
              <a:buSzPct val="75000"/>
              <a:buFont typeface="Elder Futhark" panose="020B0603050302020204" pitchFamily="34" charset="0"/>
              <a:buChar char="f"/>
              <a:defRPr>
                <a:latin typeface="Eras Demi ITC" panose="020B0805030504020804" pitchFamily="34" charset="0"/>
              </a:defRPr>
            </a:lvl2pPr>
            <a:lvl3pPr marL="1143000" indent="-228600">
              <a:buSzPct val="75000"/>
              <a:buFont typeface="Elder Futhark" panose="020B0603050302020204" pitchFamily="34" charset="0"/>
              <a:buChar char="a"/>
              <a:defRPr>
                <a:latin typeface="Eras Demi ITC" panose="020B0805030504020804" pitchFamily="34" charset="0"/>
              </a:defRPr>
            </a:lvl3pPr>
            <a:lvl4pPr marL="1600200" indent="-228600">
              <a:buSzPct val="75000"/>
              <a:buFont typeface="Elder Futhark" panose="020B0603050302020204" pitchFamily="34" charset="0"/>
              <a:buChar char="F"/>
              <a:defRPr>
                <a:latin typeface="Eras Demi ITC" panose="020B0805030504020804" pitchFamily="34" charset="0"/>
              </a:defRPr>
            </a:lvl4pPr>
            <a:lvl5pPr marL="2057400" indent="-228600">
              <a:buSzPct val="75000"/>
              <a:buFont typeface="Elder Futhark" panose="020B0603050302020204" pitchFamily="34" charset="0"/>
              <a:buChar char="A"/>
              <a:defRPr>
                <a:latin typeface="Eras Demi ITC" panose="020B08050305040208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Eras Demi ITC" panose="020B0805030504020804" pitchFamily="34" charset="0"/>
              </a:defRPr>
            </a:lvl1pPr>
          </a:lstStyle>
          <a:p>
            <a:fld id="{489B4929-BC38-489C-886C-7D9BA4F58FE3}" type="datetimeFigureOut">
              <a:rPr lang="en-US" smtClean="0"/>
              <a:pPr/>
              <a:t>3/29/2016</a:t>
            </a:fld>
            <a:endParaRPr lang="en-US"/>
          </a:p>
        </p:txBody>
      </p:sp>
      <p:sp>
        <p:nvSpPr>
          <p:cNvPr id="6" name="Footer Placeholder 5"/>
          <p:cNvSpPr>
            <a:spLocks noGrp="1"/>
          </p:cNvSpPr>
          <p:nvPr>
            <p:ph type="ftr" sz="quarter" idx="11"/>
          </p:nvPr>
        </p:nvSpPr>
        <p:spPr/>
        <p:txBody>
          <a:bodyPr/>
          <a:lstStyle>
            <a:lvl1pPr>
              <a:defRPr>
                <a:latin typeface="Eras Demi ITC" panose="020B08050305040208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Eras Demi ITC" panose="020B0805030504020804" pitchFamily="34" charset="0"/>
              </a:defRPr>
            </a:lvl1pPr>
          </a:lstStyle>
          <a:p>
            <a:fld id="{E3062D93-BC30-48EC-815F-DB92544422B6}" type="slidenum">
              <a:rPr lang="en-US" smtClean="0"/>
              <a:pPr/>
              <a:t>‹#›</a:t>
            </a:fld>
            <a:endParaRPr lang="en-US"/>
          </a:p>
        </p:txBody>
      </p:sp>
    </p:spTree>
    <p:extLst>
      <p:ext uri="{BB962C8B-B14F-4D97-AF65-F5344CB8AC3E}">
        <p14:creationId xmlns:p14="http://schemas.microsoft.com/office/powerpoint/2010/main" val="918252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9B4929-BC38-489C-886C-7D9BA4F58FE3}" type="datetimeFigureOut">
              <a:rPr lang="en-US" smtClean="0"/>
              <a:t>3/29/2016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062D93-BC30-48EC-815F-DB92544422B6}" type="slidenum">
              <a:rPr lang="en-US" smtClean="0"/>
              <a:t>‹#›</a:t>
            </a:fld>
            <a:endParaRPr lang="en-US"/>
          </a:p>
        </p:txBody>
      </p:sp>
    </p:spTree>
    <p:extLst>
      <p:ext uri="{BB962C8B-B14F-4D97-AF65-F5344CB8AC3E}">
        <p14:creationId xmlns:p14="http://schemas.microsoft.com/office/powerpoint/2010/main" val="993584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9B4929-BC38-489C-886C-7D9BA4F58FE3}" type="datetimeFigureOut">
              <a:rPr lang="en-US" smtClean="0"/>
              <a:t>3/29/2016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062D93-BC30-48EC-815F-DB92544422B6}" type="slidenum">
              <a:rPr lang="en-US" smtClean="0"/>
              <a:t>‹#›</a:t>
            </a:fld>
            <a:endParaRPr lang="en-US"/>
          </a:p>
        </p:txBody>
      </p:sp>
    </p:spTree>
    <p:extLst>
      <p:ext uri="{BB962C8B-B14F-4D97-AF65-F5344CB8AC3E}">
        <p14:creationId xmlns:p14="http://schemas.microsoft.com/office/powerpoint/2010/main" val="571670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9B4929-BC38-489C-886C-7D9BA4F58FE3}" type="datetimeFigureOut">
              <a:rPr lang="en-US" smtClean="0"/>
              <a:t>3/29/2016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062D93-BC30-48EC-815F-DB92544422B6}" type="slidenum">
              <a:rPr lang="en-US" smtClean="0"/>
              <a:t>‹#›</a:t>
            </a:fld>
            <a:endParaRPr lang="en-US"/>
          </a:p>
        </p:txBody>
      </p:sp>
    </p:spTree>
    <p:extLst>
      <p:ext uri="{BB962C8B-B14F-4D97-AF65-F5344CB8AC3E}">
        <p14:creationId xmlns:p14="http://schemas.microsoft.com/office/powerpoint/2010/main" val="125165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9B4929-BC38-489C-886C-7D9BA4F58FE3}" type="datetimeFigureOut">
              <a:rPr lang="en-US" smtClean="0"/>
              <a:t>3/29/2016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62D93-BC30-48EC-815F-DB92544422B6}" type="slidenum">
              <a:rPr lang="en-US" smtClean="0"/>
              <a:t>‹#›</a:t>
            </a:fld>
            <a:endParaRPr lang="en-US"/>
          </a:p>
        </p:txBody>
      </p:sp>
    </p:spTree>
    <p:extLst>
      <p:ext uri="{BB962C8B-B14F-4D97-AF65-F5344CB8AC3E}">
        <p14:creationId xmlns:p14="http://schemas.microsoft.com/office/powerpoint/2010/main" val="116287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9B4929-BC38-489C-886C-7D9BA4F58FE3}" type="datetimeFigureOut">
              <a:rPr lang="en-US" smtClean="0"/>
              <a:t>3/29/2016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62D93-BC30-48EC-815F-DB92544422B6}" type="slidenum">
              <a:rPr lang="en-US" smtClean="0"/>
              <a:t>‹#›</a:t>
            </a:fld>
            <a:endParaRPr lang="en-US"/>
          </a:p>
        </p:txBody>
      </p:sp>
    </p:spTree>
    <p:extLst>
      <p:ext uri="{BB962C8B-B14F-4D97-AF65-F5344CB8AC3E}">
        <p14:creationId xmlns:p14="http://schemas.microsoft.com/office/powerpoint/2010/main" val="3331982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9B4929-BC38-489C-886C-7D9BA4F58FE3}" type="datetimeFigureOut">
              <a:rPr lang="en-US" smtClean="0"/>
              <a:t>3/29/2016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62D93-BC30-48EC-815F-DB92544422B6}" type="slidenum">
              <a:rPr lang="en-US" smtClean="0"/>
              <a:t>‹#›</a:t>
            </a:fld>
            <a:endParaRPr lang="en-US"/>
          </a:p>
        </p:txBody>
      </p:sp>
    </p:spTree>
    <p:extLst>
      <p:ext uri="{BB962C8B-B14F-4D97-AF65-F5344CB8AC3E}">
        <p14:creationId xmlns:p14="http://schemas.microsoft.com/office/powerpoint/2010/main" val="16870265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8.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6.xml"/><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0.xml"/><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2.xml"/><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3.xml"/><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7.xml"/><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0.xml"/><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5.xml"/><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8.xml"/><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3.xml"/><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1.xml"/><Relationship Id="rId1" Type="http://schemas.openxmlformats.org/officeDocument/2006/relationships/slideLayout" Target="../slideLayouts/slideLayout4.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4.xml"/><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9.xml"/><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2.xml"/><Relationship Id="rId1" Type="http://schemas.openxmlformats.org/officeDocument/2006/relationships/slideLayout" Target="../slideLayouts/slideLayout4.xml"/></Relationships>
</file>

<file path=ppt/slides/_rels/slide2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Unpacking Unit 4</a:t>
            </a: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114231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331353"/>
            <a:ext cx="6019800" cy="4289800"/>
          </a:xfrm>
        </p:spPr>
        <p:txBody>
          <a:bodyPr>
            <a:normAutofit/>
          </a:bodyPr>
          <a:lstStyle/>
          <a:p>
            <a:pPr marL="0" indent="0">
              <a:buNone/>
            </a:pPr>
            <a:r>
              <a:rPr lang="en-US" dirty="0">
                <a:solidFill>
                  <a:srgbClr val="0070C0"/>
                </a:solidFill>
              </a:rPr>
              <a:t>Backpack</a:t>
            </a:r>
          </a:p>
          <a:p>
            <a:r>
              <a:rPr lang="en-US" sz="2400" dirty="0"/>
              <a:t>Unit 4 Pre-Assessment SB page 286 #1-10</a:t>
            </a:r>
          </a:p>
          <a:p>
            <a:pPr marL="0" indent="0">
              <a:buNone/>
            </a:pPr>
            <a:endParaRPr lang="en-US" sz="24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Lesson 35 Guided Notes</a:t>
            </a:r>
          </a:p>
          <a:p>
            <a:pPr lvl="1">
              <a:buFont typeface="Elder Futhark" panose="020B0603050302020204" pitchFamily="34" charset="0"/>
              <a:buChar char="j"/>
            </a:pPr>
            <a:r>
              <a:rPr lang="en-US" dirty="0"/>
              <a:t>Assignment Log #2</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325563"/>
            <a:ext cx="6172200" cy="4295590"/>
          </a:xfrm>
        </p:spPr>
        <p:txBody>
          <a:bodyPr>
            <a:normAutofit/>
          </a:bodyPr>
          <a:lstStyle/>
          <a:p>
            <a:pPr marL="0" indent="0">
              <a:buNone/>
            </a:pPr>
            <a:r>
              <a:rPr lang="en-US" dirty="0">
                <a:solidFill>
                  <a:srgbClr val="FF0000"/>
                </a:solidFill>
              </a:rPr>
              <a:t>Assignment(s) Due Today</a:t>
            </a:r>
          </a:p>
          <a:p>
            <a:r>
              <a:rPr lang="en-US" sz="2400" dirty="0"/>
              <a:t>Have on desk to have checked</a:t>
            </a:r>
          </a:p>
          <a:p>
            <a:pPr lvl="1"/>
            <a:r>
              <a:rPr lang="en-US" sz="2000" dirty="0"/>
              <a:t>Assignment Log #1</a:t>
            </a:r>
          </a:p>
          <a:p>
            <a:r>
              <a:rPr lang="en-US" sz="2400" dirty="0"/>
              <a:t>Turn into Time Card</a:t>
            </a:r>
          </a:p>
          <a:p>
            <a:pPr lvl="1"/>
            <a:r>
              <a:rPr lang="en-US" sz="2000" dirty="0"/>
              <a:t>Unit 4 Pre-Assessment SB page 286 #1-10</a:t>
            </a:r>
            <a:endParaRPr lang="en-US" dirty="0"/>
          </a:p>
          <a:p>
            <a:endParaRPr lang="en-US" dirty="0"/>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a:t>
            </a:r>
          </a:p>
          <a:p>
            <a:pPr marL="457200" lvl="1" indent="0">
              <a:buNone/>
            </a:pPr>
            <a:r>
              <a:rPr lang="en-US" dirty="0"/>
              <a:t>Warm-up 35 in the guided notes.</a:t>
            </a:r>
          </a:p>
          <a:p>
            <a:pPr marL="457200" lvl="1" indent="0">
              <a:buFont typeface="Elder Futhark" panose="020B0603050302020204" pitchFamily="34" charset="0"/>
              <a:buNone/>
            </a:pPr>
            <a:endParaRPr lang="en-US" dirty="0"/>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37596491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192207"/>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Assignment Log #3</a:t>
            </a:r>
          </a:p>
          <a:p>
            <a:pPr lvl="1">
              <a:buFont typeface="Elder Futhark" panose="020B0603050302020204" pitchFamily="34" charset="0"/>
              <a:buChar char="j"/>
            </a:pPr>
            <a:r>
              <a:rPr lang="en-US" dirty="0"/>
              <a:t>SB pages 338-340</a:t>
            </a:r>
          </a:p>
          <a:p>
            <a:pPr marL="0" indent="0">
              <a:buNone/>
            </a:pPr>
            <a:endParaRPr lang="en-US" sz="10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Lesson 44 Guided Notes</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186417"/>
            <a:ext cx="6172200" cy="4295590"/>
          </a:xfrm>
        </p:spPr>
        <p:txBody>
          <a:bodyPr>
            <a:normAutofit/>
          </a:bodyPr>
          <a:lstStyle/>
          <a:p>
            <a:pPr marL="0" indent="0">
              <a:buNone/>
            </a:pPr>
            <a:r>
              <a:rPr lang="en-US" dirty="0">
                <a:solidFill>
                  <a:srgbClr val="FF0000"/>
                </a:solidFill>
              </a:rPr>
              <a:t>Assignment(s) Due Today</a:t>
            </a:r>
          </a:p>
          <a:p>
            <a:r>
              <a:rPr lang="en-US" dirty="0"/>
              <a:t>Have on Desk Until Reviewed</a:t>
            </a:r>
          </a:p>
          <a:p>
            <a:pPr lvl="1"/>
            <a:r>
              <a:rPr lang="en-US" dirty="0"/>
              <a:t>Lesson 43 Homework</a:t>
            </a:r>
          </a:p>
          <a:p>
            <a:pPr lvl="2"/>
            <a:r>
              <a:rPr lang="en-US" dirty="0"/>
              <a:t>SB page 328 #18, 20-22, 24-28 and page 332 #18-20, 21-22(parts a and c; tables only), 23</a:t>
            </a:r>
          </a:p>
          <a:p>
            <a:pPr lvl="1"/>
            <a:endParaRPr lang="en-US" dirty="0"/>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 [7 minutes]</a:t>
            </a:r>
          </a:p>
          <a:p>
            <a:pPr marL="457200" lvl="1" indent="0">
              <a:buNone/>
            </a:pPr>
            <a:r>
              <a:rPr lang="en-US" dirty="0"/>
              <a:t>Complete the warm-up on Lesson 44 Guided Notes and update your Assignment Log #3.</a:t>
            </a:r>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34135685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Warm-Up [10 min]</a:t>
            </a:r>
          </a:p>
          <a:p>
            <a:pPr lvl="0"/>
            <a:r>
              <a:rPr lang="en-US" dirty="0"/>
              <a:t>Agenda/Objectives [3 min]</a:t>
            </a:r>
          </a:p>
          <a:p>
            <a:pPr lvl="0"/>
            <a:r>
              <a:rPr lang="en-US" dirty="0"/>
              <a:t>Review Lesson 43 [15 min]</a:t>
            </a:r>
          </a:p>
          <a:p>
            <a:pPr lvl="0"/>
            <a:r>
              <a:rPr lang="en-US" dirty="0"/>
              <a:t>Guided Notes and Practice [65 min]</a:t>
            </a:r>
          </a:p>
          <a:p>
            <a:pPr lvl="0"/>
            <a:r>
              <a:rPr lang="en-US" dirty="0"/>
              <a:t>Wrap-Up [5 min]</a:t>
            </a:r>
          </a:p>
        </p:txBody>
      </p:sp>
      <p:sp>
        <p:nvSpPr>
          <p:cNvPr id="6" name="Content Placeholder 2"/>
          <p:cNvSpPr>
            <a:spLocks noGrp="1"/>
          </p:cNvSpPr>
          <p:nvPr>
            <p:ph sz="half" idx="2"/>
          </p:nvPr>
        </p:nvSpPr>
        <p:spPr>
          <a:xfrm>
            <a:off x="6172200" y="1331352"/>
            <a:ext cx="6019800" cy="5526648"/>
          </a:xfrm>
        </p:spPr>
        <p:txBody>
          <a:bodyPr>
            <a:normAutofit/>
          </a:bodyPr>
          <a:lstStyle/>
          <a:p>
            <a:r>
              <a:rPr lang="en-US" dirty="0"/>
              <a:t>Interval</a:t>
            </a:r>
          </a:p>
          <a:p>
            <a:pPr lvl="1"/>
            <a:r>
              <a:rPr lang="en-US" dirty="0"/>
              <a:t>A space between objects, units, points, or states. </a:t>
            </a:r>
          </a:p>
        </p:txBody>
      </p:sp>
      <p:pic>
        <p:nvPicPr>
          <p:cNvPr id="2050" name="Picture 2" descr="http://images.clipartpanda.com/teacher-apple-clipart-red-appl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7" y="3568568"/>
            <a:ext cx="2371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19609" y="0"/>
            <a:ext cx="3724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ras Demi ITC" panose="020B0805030504020804" pitchFamily="34" charset="0"/>
                <a:ea typeface="+mj-ea"/>
                <a:cs typeface="+mj-cs"/>
              </a:defRPr>
            </a:lvl1pPr>
          </a:lstStyle>
          <a:p>
            <a:r>
              <a:rPr lang="en-US" dirty="0"/>
              <a:t>Apple Word</a:t>
            </a:r>
          </a:p>
        </p:txBody>
      </p:sp>
    </p:spTree>
    <p:extLst>
      <p:ext uri="{BB962C8B-B14F-4D97-AF65-F5344CB8AC3E}">
        <p14:creationId xmlns:p14="http://schemas.microsoft.com/office/powerpoint/2010/main" val="192944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circle(in)">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graph an exponential function with three points.</a:t>
            </a:r>
          </a:p>
          <a:p>
            <a:pPr marL="514350" lvl="0" indent="-514350">
              <a:buFont typeface="+mj-lt"/>
              <a:buAutoNum type="arabicPeriod"/>
            </a:pPr>
            <a:r>
              <a:rPr lang="en-US" dirty="0"/>
              <a:t>Students will be able to describe the effect of the components of exponential function on its graph.</a:t>
            </a:r>
          </a:p>
          <a:p>
            <a:pPr marL="514350" lvl="0" indent="-514350">
              <a:buFont typeface="+mj-lt"/>
              <a:buAutoNum type="arabicPeriod"/>
            </a:pPr>
            <a:r>
              <a:rPr lang="en-US" dirty="0"/>
              <a:t>Students will be able to compare graphs of exponential and linear functions.</a:t>
            </a:r>
          </a:p>
        </p:txBody>
      </p:sp>
      <p:pic>
        <p:nvPicPr>
          <p:cNvPr id="3080" name="Picture 8" descr="http://www.clker.com/cliparts/t/n/E/C/9/p/hockey-goal-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72609"/>
            <a:ext cx="2174329" cy="2385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80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not talk while another person is talking.</a:t>
            </a:r>
          </a:p>
          <a:p>
            <a:pPr marL="514350" lvl="0" indent="-514350">
              <a:buFont typeface="+mj-lt"/>
              <a:buAutoNum type="arabicPeriod"/>
            </a:pPr>
            <a:r>
              <a:rPr lang="en-US" dirty="0"/>
              <a:t>Students will stay off their phones during class.</a:t>
            </a:r>
          </a:p>
          <a:p>
            <a:pPr marL="514350" lvl="0" indent="-514350">
              <a:buFont typeface="+mj-lt"/>
              <a:buAutoNum type="arabicPeriod"/>
            </a:pPr>
            <a:r>
              <a:rPr lang="en-US" dirty="0"/>
              <a:t>Students will not eat, drink, or chew gum.</a:t>
            </a:r>
          </a:p>
          <a:p>
            <a:pPr marL="514350" lvl="0" indent="-514350">
              <a:buFont typeface="+mj-lt"/>
              <a:buAutoNum type="arabicPeriod"/>
            </a:pPr>
            <a:r>
              <a:rPr lang="en-US" dirty="0"/>
              <a:t>Students will stay in their seat during the lesson.</a:t>
            </a:r>
          </a:p>
          <a:p>
            <a:pPr marL="514350" lvl="0" indent="-514350">
              <a:buFont typeface="+mj-lt"/>
              <a:buAutoNum type="arabicPeriod"/>
            </a:pPr>
            <a:r>
              <a:rPr lang="en-US" dirty="0"/>
              <a:t>Students will sign out and take 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6346" y="3134443"/>
            <a:ext cx="2395021" cy="372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00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Lesson 44 Guided Notes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Turn to page 1</a:t>
            </a:r>
            <a:endParaRPr lang="en-US" dirty="0">
              <a:latin typeface="Eras Demi ITC" panose="020B0805030504020804" pitchFamily="34" charset="0"/>
            </a:endParaRPr>
          </a:p>
        </p:txBody>
      </p:sp>
    </p:spTree>
    <p:extLst>
      <p:ext uri="{BB962C8B-B14F-4D97-AF65-F5344CB8AC3E}">
        <p14:creationId xmlns:p14="http://schemas.microsoft.com/office/powerpoint/2010/main" val="36588897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Assignment(s)</a:t>
            </a:r>
          </a:p>
        </p:txBody>
      </p:sp>
      <p:sp>
        <p:nvSpPr>
          <p:cNvPr id="6" name="Content Placeholder 5"/>
          <p:cNvSpPr>
            <a:spLocks noGrp="1"/>
          </p:cNvSpPr>
          <p:nvPr>
            <p:ph sz="half" idx="2"/>
          </p:nvPr>
        </p:nvSpPr>
        <p:spPr>
          <a:xfrm>
            <a:off x="-1" y="1331353"/>
            <a:ext cx="6410739" cy="5526647"/>
          </a:xfrm>
        </p:spPr>
        <p:txBody>
          <a:bodyPr/>
          <a:lstStyle/>
          <a:p>
            <a:r>
              <a:rPr lang="en-US" b="1" dirty="0"/>
              <a:t>Homework 44 (Due 02/29/16 to 03/01/16)</a:t>
            </a:r>
            <a:endParaRPr lang="en-US" dirty="0"/>
          </a:p>
          <a:p>
            <a:pPr lvl="1"/>
            <a:r>
              <a:rPr lang="en-US" dirty="0"/>
              <a:t>SB page 338 #19, 21, 23 and page 340 #18-20, 30-31</a:t>
            </a:r>
          </a:p>
          <a:p>
            <a:r>
              <a:rPr lang="en-US" dirty="0"/>
              <a:t>Assignment Log #2 (Due 03/04/16)</a:t>
            </a:r>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6192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Tasks</a:t>
            </a:r>
          </a:p>
        </p:txBody>
      </p:sp>
      <p:sp>
        <p:nvSpPr>
          <p:cNvPr id="3" name="Content Placeholder 2"/>
          <p:cNvSpPr>
            <a:spLocks noGrp="1"/>
          </p:cNvSpPr>
          <p:nvPr>
            <p:ph sz="half" idx="1"/>
          </p:nvPr>
        </p:nvSpPr>
        <p:spPr/>
        <p:txBody>
          <a:bodyPr/>
          <a:lstStyle/>
          <a:p>
            <a:r>
              <a:rPr lang="en-US" dirty="0"/>
              <a:t>Wrap-Up</a:t>
            </a:r>
          </a:p>
        </p:txBody>
      </p:sp>
      <p:sp>
        <p:nvSpPr>
          <p:cNvPr id="4" name="Content Placeholder 3"/>
          <p:cNvSpPr>
            <a:spLocks noGrp="1"/>
          </p:cNvSpPr>
          <p:nvPr>
            <p:ph sz="half" idx="2"/>
          </p:nvPr>
        </p:nvSpPr>
        <p:spPr/>
        <p:txBody>
          <a:bodyPr/>
          <a:lstStyle/>
          <a:p>
            <a:r>
              <a:rPr lang="en-US" dirty="0"/>
              <a:t>Finish Homework 44</a:t>
            </a:r>
          </a:p>
          <a:p>
            <a:r>
              <a:rPr lang="en-US" dirty="0"/>
              <a:t>Rally schedule next week</a:t>
            </a:r>
          </a:p>
        </p:txBody>
      </p:sp>
      <p:pic>
        <p:nvPicPr>
          <p:cNvPr id="4098" name="Picture 2" descr="http://www.clipartlord.com/wp-content/uploads/2015/03/checkli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590" y="2649662"/>
            <a:ext cx="2681906" cy="289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64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Lesson </a:t>
            </a:r>
            <a:r>
              <a:rPr lang="en-US" dirty="0"/>
              <a:t>45</a:t>
            </a:r>
            <a:r>
              <a:rPr lang="en-US" dirty="0">
                <a:latin typeface="Eras Demi ITC" panose="020B0805030504020804" pitchFamily="34" charset="0"/>
              </a:rPr>
              <a:t> – </a:t>
            </a:r>
            <a:r>
              <a:rPr lang="en-US" dirty="0"/>
              <a:t>Modeling</a:t>
            </a:r>
            <a:endParaRPr lang="en-US" dirty="0">
              <a:latin typeface="Eras Demi ITC" panose="020B0805030504020804" pitchFamily="34" charset="0"/>
            </a:endParaRP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20133378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192207"/>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Assignment Log #3</a:t>
            </a:r>
          </a:p>
          <a:p>
            <a:pPr marL="0" indent="0">
              <a:buNone/>
            </a:pPr>
            <a:endParaRPr lang="en-US" sz="10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Unit 4 Project Handout</a:t>
            </a:r>
          </a:p>
          <a:p>
            <a:pPr lvl="1">
              <a:buFont typeface="Elder Futhark" panose="020B0603050302020204" pitchFamily="34" charset="0"/>
              <a:buChar char="j"/>
            </a:pPr>
            <a:r>
              <a:rPr lang="en-US" dirty="0"/>
              <a:t>Lesson 45 Homework Handouts</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186417"/>
            <a:ext cx="6172200" cy="4295590"/>
          </a:xfrm>
        </p:spPr>
        <p:txBody>
          <a:bodyPr>
            <a:normAutofit/>
          </a:bodyPr>
          <a:lstStyle/>
          <a:p>
            <a:pPr marL="0" indent="0">
              <a:buNone/>
            </a:pPr>
            <a:r>
              <a:rPr lang="en-US" dirty="0">
                <a:solidFill>
                  <a:srgbClr val="FF0000"/>
                </a:solidFill>
              </a:rPr>
              <a:t>Assignment(s) Due Today</a:t>
            </a:r>
          </a:p>
          <a:p>
            <a:r>
              <a:rPr lang="en-US" dirty="0"/>
              <a:t>Have on Desk Until Reviewed</a:t>
            </a:r>
          </a:p>
          <a:p>
            <a:pPr lvl="1"/>
            <a:r>
              <a:rPr lang="en-US" dirty="0"/>
              <a:t>Lesson 44 Homework</a:t>
            </a:r>
          </a:p>
          <a:p>
            <a:pPr lvl="2"/>
            <a:r>
              <a:rPr lang="en-US" dirty="0"/>
              <a:t>SB page 338 #19, 21, 23 and page 340 #18-20, 30-31</a:t>
            </a:r>
          </a:p>
          <a:p>
            <a:pPr lvl="1"/>
            <a:endParaRPr lang="en-US" dirty="0"/>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 [5 minutes]</a:t>
            </a:r>
          </a:p>
          <a:p>
            <a:pPr marL="457200" lvl="1" indent="0">
              <a:buNone/>
            </a:pPr>
            <a:r>
              <a:rPr lang="en-US" dirty="0"/>
              <a:t>Get papers from your mailbox and update your Assignment Log #3.</a:t>
            </a:r>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7130629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Update Assignment Logs [5 min]</a:t>
            </a:r>
          </a:p>
          <a:p>
            <a:pPr lvl="0"/>
            <a:r>
              <a:rPr lang="en-US" dirty="0"/>
              <a:t>Agenda/Objectives [3 min]</a:t>
            </a:r>
          </a:p>
          <a:p>
            <a:pPr lvl="0"/>
            <a:r>
              <a:rPr lang="en-US" dirty="0"/>
              <a:t>Review Lesson 44 [15 min]</a:t>
            </a:r>
          </a:p>
          <a:p>
            <a:pPr lvl="0"/>
            <a:r>
              <a:rPr lang="en-US" dirty="0"/>
              <a:t>Mad Scientist [15 min]</a:t>
            </a:r>
          </a:p>
          <a:p>
            <a:pPr lvl="0"/>
            <a:r>
              <a:rPr lang="en-US" dirty="0"/>
              <a:t>Unit 4 Project [40 min]</a:t>
            </a:r>
          </a:p>
          <a:p>
            <a:pPr lvl="0"/>
            <a:r>
              <a:rPr lang="en-US" dirty="0"/>
              <a:t>Unit 4 Presentations [20 min]</a:t>
            </a:r>
          </a:p>
        </p:txBody>
      </p:sp>
      <p:sp>
        <p:nvSpPr>
          <p:cNvPr id="6" name="Content Placeholder 2"/>
          <p:cNvSpPr>
            <a:spLocks noGrp="1"/>
          </p:cNvSpPr>
          <p:nvPr>
            <p:ph sz="half" idx="2"/>
          </p:nvPr>
        </p:nvSpPr>
        <p:spPr>
          <a:xfrm>
            <a:off x="6172200" y="1331352"/>
            <a:ext cx="6019800" cy="5526648"/>
          </a:xfrm>
        </p:spPr>
        <p:txBody>
          <a:bodyPr>
            <a:normAutofit/>
          </a:bodyPr>
          <a:lstStyle/>
          <a:p>
            <a:r>
              <a:rPr lang="en-US" dirty="0"/>
              <a:t>Modeling</a:t>
            </a:r>
          </a:p>
          <a:p>
            <a:pPr lvl="1"/>
            <a:r>
              <a:rPr lang="en-US" dirty="0"/>
              <a:t>Devising a representation of a phenomenon or system. </a:t>
            </a:r>
          </a:p>
        </p:txBody>
      </p:sp>
      <p:pic>
        <p:nvPicPr>
          <p:cNvPr id="2050" name="Picture 2" descr="http://images.clipartpanda.com/teacher-apple-clipart-red-appl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7" y="3568568"/>
            <a:ext cx="2371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19609" y="0"/>
            <a:ext cx="3724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ras Demi ITC" panose="020B0805030504020804" pitchFamily="34" charset="0"/>
                <a:ea typeface="+mj-ea"/>
                <a:cs typeface="+mj-cs"/>
              </a:defRPr>
            </a:lvl1pPr>
          </a:lstStyle>
          <a:p>
            <a:r>
              <a:rPr lang="en-US" dirty="0"/>
              <a:t>Apple Word</a:t>
            </a:r>
          </a:p>
        </p:txBody>
      </p:sp>
    </p:spTree>
    <p:extLst>
      <p:ext uri="{BB962C8B-B14F-4D97-AF65-F5344CB8AC3E}">
        <p14:creationId xmlns:p14="http://schemas.microsoft.com/office/powerpoint/2010/main" val="39479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circle(in)">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Warm-Up [10 min]</a:t>
            </a:r>
          </a:p>
          <a:p>
            <a:pPr lvl="0"/>
            <a:r>
              <a:rPr lang="en-US" dirty="0"/>
              <a:t>Objectives [1 min]</a:t>
            </a:r>
          </a:p>
          <a:p>
            <a:pPr lvl="0"/>
            <a:r>
              <a:rPr lang="en-US" dirty="0"/>
              <a:t>Guided Notes and Practice [30 min]</a:t>
            </a:r>
          </a:p>
          <a:p>
            <a:pPr lvl="0"/>
            <a:r>
              <a:rPr lang="en-US" dirty="0"/>
              <a:t>Wrap-Up [5 min]</a:t>
            </a:r>
          </a:p>
        </p:txBody>
      </p:sp>
      <p:sp>
        <p:nvSpPr>
          <p:cNvPr id="6" name="Content Placeholder 2"/>
          <p:cNvSpPr>
            <a:spLocks noGrp="1"/>
          </p:cNvSpPr>
          <p:nvPr>
            <p:ph sz="half" idx="2"/>
          </p:nvPr>
        </p:nvSpPr>
        <p:spPr>
          <a:xfrm>
            <a:off x="6172200" y="1331352"/>
            <a:ext cx="6019800" cy="5526648"/>
          </a:xfrm>
        </p:spPr>
        <p:txBody>
          <a:bodyPr>
            <a:normAutofit/>
          </a:bodyPr>
          <a:lstStyle/>
          <a:p>
            <a:r>
              <a:rPr lang="en-US" dirty="0"/>
              <a:t>Exponential</a:t>
            </a:r>
          </a:p>
          <a:p>
            <a:pPr lvl="1"/>
            <a:r>
              <a:rPr lang="en-US" dirty="0"/>
              <a:t>Something increasing rapidly.</a:t>
            </a:r>
          </a:p>
        </p:txBody>
      </p:sp>
      <p:pic>
        <p:nvPicPr>
          <p:cNvPr id="2050" name="Picture 2" descr="http://images.clipartpanda.com/teacher-apple-clipart-red-appl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7" y="3568568"/>
            <a:ext cx="2371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19609" y="0"/>
            <a:ext cx="3724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ras Demi ITC" panose="020B0805030504020804" pitchFamily="34" charset="0"/>
                <a:ea typeface="+mj-ea"/>
                <a:cs typeface="+mj-cs"/>
              </a:defRPr>
            </a:lvl1pPr>
          </a:lstStyle>
          <a:p>
            <a:r>
              <a:rPr lang="en-US" dirty="0"/>
              <a:t>Apple Word</a:t>
            </a:r>
          </a:p>
        </p:txBody>
      </p:sp>
    </p:spTree>
    <p:extLst>
      <p:ext uri="{BB962C8B-B14F-4D97-AF65-F5344CB8AC3E}">
        <p14:creationId xmlns:p14="http://schemas.microsoft.com/office/powerpoint/2010/main" val="148280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circle(in)">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model an exponential function.</a:t>
            </a:r>
          </a:p>
          <a:p>
            <a:pPr marL="514350" indent="-514350">
              <a:buFont typeface="+mj-lt"/>
              <a:buAutoNum type="arabicPeriod"/>
            </a:pPr>
            <a:r>
              <a:rPr lang="en-US" dirty="0"/>
              <a:t>Students will be able to identify the characteristics of and model an exponential function.</a:t>
            </a:r>
          </a:p>
        </p:txBody>
      </p:sp>
      <p:pic>
        <p:nvPicPr>
          <p:cNvPr id="3080" name="Picture 8" descr="http://www.clker.com/cliparts/t/n/E/C/9/p/hockey-goal-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72609"/>
            <a:ext cx="2174329" cy="2385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9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not talk while another person is talking.</a:t>
            </a:r>
          </a:p>
          <a:p>
            <a:pPr marL="514350" lvl="0" indent="-514350">
              <a:buFont typeface="+mj-lt"/>
              <a:buAutoNum type="arabicPeriod"/>
            </a:pPr>
            <a:r>
              <a:rPr lang="en-US" dirty="0"/>
              <a:t>Students will stay off their phones during class.</a:t>
            </a:r>
          </a:p>
          <a:p>
            <a:pPr marL="514350" lvl="0" indent="-514350">
              <a:buFont typeface="+mj-lt"/>
              <a:buAutoNum type="arabicPeriod"/>
            </a:pPr>
            <a:r>
              <a:rPr lang="en-US" dirty="0"/>
              <a:t>Students will not eat, drink, or chew gum.</a:t>
            </a:r>
          </a:p>
          <a:p>
            <a:pPr marL="514350" lvl="0" indent="-514350">
              <a:buFont typeface="+mj-lt"/>
              <a:buAutoNum type="arabicPeriod"/>
            </a:pPr>
            <a:r>
              <a:rPr lang="en-US" dirty="0"/>
              <a:t>Students will stay in their seat during the lesson.</a:t>
            </a:r>
          </a:p>
          <a:p>
            <a:pPr marL="514350" lvl="0" indent="-514350">
              <a:buFont typeface="+mj-lt"/>
              <a:buAutoNum type="arabicPeriod"/>
            </a:pPr>
            <a:r>
              <a:rPr lang="en-US" dirty="0"/>
              <a:t>Students will sign out and take 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6346" y="3134443"/>
            <a:ext cx="2395021" cy="372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37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Mad Scientist Activity</a:t>
            </a:r>
          </a:p>
        </p:txBody>
      </p:sp>
      <p:sp>
        <p:nvSpPr>
          <p:cNvPr id="3" name="Content Placeholder 2"/>
          <p:cNvSpPr>
            <a:spLocks noGrp="1"/>
          </p:cNvSpPr>
          <p:nvPr>
            <p:ph idx="1"/>
          </p:nvPr>
        </p:nvSpPr>
        <p:spPr>
          <a:xfrm>
            <a:off x="-1" y="1325562"/>
            <a:ext cx="12245009" cy="5532438"/>
          </a:xfrm>
        </p:spPr>
        <p:txBody>
          <a:bodyPr/>
          <a:lstStyle/>
          <a:p>
            <a:pPr marL="514350" indent="-514350">
              <a:buFont typeface="+mj-lt"/>
              <a:buAutoNum type="arabicPeriod"/>
            </a:pPr>
            <a:r>
              <a:rPr lang="en-US" dirty="0"/>
              <a:t>The teacher will write several expression on the board.  Choose and write down one of the expressions on the Mad Scientist Handout in the “Original” section.</a:t>
            </a:r>
          </a:p>
          <a:p>
            <a:pPr marL="514350" indent="-514350">
              <a:buFont typeface="+mj-lt"/>
              <a:buAutoNum type="arabicPeriod"/>
            </a:pPr>
            <a:r>
              <a:rPr lang="en-US" dirty="0"/>
              <a:t>Transform the expression by altering the expression at least in two different ways, but still can be simplified to the original expression.</a:t>
            </a:r>
          </a:p>
          <a:p>
            <a:pPr marL="514350" indent="-514350">
              <a:buFont typeface="+mj-lt"/>
              <a:buAutoNum type="arabicPeriod"/>
            </a:pPr>
            <a:r>
              <a:rPr lang="en-US" dirty="0"/>
              <a:t>Show your work in the “Original” section and write the result in the “Transformed” section.</a:t>
            </a:r>
          </a:p>
          <a:p>
            <a:pPr marL="514350" indent="-514350">
              <a:buFont typeface="+mj-lt"/>
              <a:buAutoNum type="arabicPeriod"/>
            </a:pPr>
            <a:r>
              <a:rPr lang="en-US" dirty="0"/>
              <a:t>Fold the handout in half so that only the</a:t>
            </a:r>
            <a:br>
              <a:rPr lang="en-US" dirty="0"/>
            </a:br>
            <a:r>
              <a:rPr lang="en-US" dirty="0"/>
              <a:t>transformed expression is visible.</a:t>
            </a:r>
          </a:p>
          <a:p>
            <a:pPr marL="514350" indent="-514350">
              <a:buFont typeface="+mj-lt"/>
              <a:buAutoNum type="arabicPeriod"/>
            </a:pPr>
            <a:r>
              <a:rPr lang="en-US" dirty="0"/>
              <a:t>Walk from student to student around the</a:t>
            </a:r>
            <a:br>
              <a:rPr lang="en-US" dirty="0"/>
            </a:br>
            <a:r>
              <a:rPr lang="en-US" dirty="0"/>
              <a:t>classroom until you can find a student that</a:t>
            </a:r>
            <a:br>
              <a:rPr lang="en-US" dirty="0"/>
            </a:br>
            <a:r>
              <a:rPr lang="en-US" dirty="0"/>
              <a:t>has the same original expression.</a:t>
            </a:r>
          </a:p>
        </p:txBody>
      </p:sp>
      <p:pic>
        <p:nvPicPr>
          <p:cNvPr id="1026" name="Picture 2" descr="https://openclipart.org/image/2400px/svg_to_png/178586/Mad-scientis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48870" y="4008299"/>
            <a:ext cx="3843130" cy="2849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3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Unit 4 Project Handout</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Turn to page 1</a:t>
            </a:r>
            <a:endParaRPr lang="en-US" dirty="0">
              <a:latin typeface="Eras Demi ITC" panose="020B0805030504020804" pitchFamily="34" charset="0"/>
            </a:endParaRPr>
          </a:p>
        </p:txBody>
      </p:sp>
    </p:spTree>
    <p:extLst>
      <p:ext uri="{BB962C8B-B14F-4D97-AF65-F5344CB8AC3E}">
        <p14:creationId xmlns:p14="http://schemas.microsoft.com/office/powerpoint/2010/main" val="234744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Assignment(s)</a:t>
            </a:r>
          </a:p>
        </p:txBody>
      </p:sp>
      <p:sp>
        <p:nvSpPr>
          <p:cNvPr id="6" name="Content Placeholder 5"/>
          <p:cNvSpPr>
            <a:spLocks noGrp="1"/>
          </p:cNvSpPr>
          <p:nvPr>
            <p:ph sz="half" idx="2"/>
          </p:nvPr>
        </p:nvSpPr>
        <p:spPr>
          <a:xfrm>
            <a:off x="-1" y="1331353"/>
            <a:ext cx="6410739" cy="5526647"/>
          </a:xfrm>
        </p:spPr>
        <p:txBody>
          <a:bodyPr/>
          <a:lstStyle/>
          <a:p>
            <a:r>
              <a:rPr lang="en-US" b="1" dirty="0"/>
              <a:t>Homework 45 (Due 03/02-03/16)</a:t>
            </a:r>
            <a:endParaRPr lang="en-US" dirty="0"/>
          </a:p>
          <a:p>
            <a:pPr lvl="1"/>
            <a:r>
              <a:rPr lang="en-US" dirty="0"/>
              <a:t>Complete all of the problems on the handouts.</a:t>
            </a:r>
          </a:p>
          <a:p>
            <a:r>
              <a:rPr lang="en-US" dirty="0"/>
              <a:t>Assignment Log #2 (Due 03/04/16)</a:t>
            </a:r>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29409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Tasks</a:t>
            </a:r>
          </a:p>
        </p:txBody>
      </p:sp>
      <p:sp>
        <p:nvSpPr>
          <p:cNvPr id="3" name="Content Placeholder 2"/>
          <p:cNvSpPr>
            <a:spLocks noGrp="1"/>
          </p:cNvSpPr>
          <p:nvPr>
            <p:ph sz="half" idx="1"/>
          </p:nvPr>
        </p:nvSpPr>
        <p:spPr/>
        <p:txBody>
          <a:bodyPr/>
          <a:lstStyle/>
          <a:p>
            <a:r>
              <a:rPr lang="en-US" dirty="0"/>
              <a:t>Wrap-Up</a:t>
            </a:r>
          </a:p>
        </p:txBody>
      </p:sp>
      <p:sp>
        <p:nvSpPr>
          <p:cNvPr id="4" name="Content Placeholder 3"/>
          <p:cNvSpPr>
            <a:spLocks noGrp="1"/>
          </p:cNvSpPr>
          <p:nvPr>
            <p:ph sz="half" idx="2"/>
          </p:nvPr>
        </p:nvSpPr>
        <p:spPr/>
        <p:txBody>
          <a:bodyPr/>
          <a:lstStyle/>
          <a:p>
            <a:r>
              <a:rPr lang="en-US" dirty="0"/>
              <a:t>Finish Homework 45</a:t>
            </a:r>
          </a:p>
          <a:p>
            <a:r>
              <a:rPr lang="en-US" dirty="0"/>
              <a:t>Rally schedule Friday!</a:t>
            </a:r>
          </a:p>
        </p:txBody>
      </p:sp>
      <p:pic>
        <p:nvPicPr>
          <p:cNvPr id="4098" name="Picture 2" descr="http://www.clipartlord.com/wp-content/uploads/2015/03/checkli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590" y="2649662"/>
            <a:ext cx="2681906" cy="289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4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Lesson </a:t>
            </a:r>
            <a:r>
              <a:rPr lang="en-US" dirty="0"/>
              <a:t>46</a:t>
            </a:r>
            <a:r>
              <a:rPr lang="en-US" dirty="0">
                <a:latin typeface="Eras Demi ITC" panose="020B0805030504020804" pitchFamily="34" charset="0"/>
              </a:rPr>
              <a:t> – </a:t>
            </a:r>
            <a:r>
              <a:rPr lang="en-US" dirty="0"/>
              <a:t>Degree</a:t>
            </a:r>
            <a:endParaRPr lang="en-US" dirty="0">
              <a:latin typeface="Eras Demi ITC" panose="020B0805030504020804" pitchFamily="34" charset="0"/>
            </a:endParaRP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15156108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192207"/>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Assignment Log #3</a:t>
            </a:r>
          </a:p>
          <a:p>
            <a:pPr lvl="1">
              <a:buFont typeface="Elder Futhark" panose="020B0603050302020204" pitchFamily="34" charset="0"/>
              <a:buChar char="j"/>
            </a:pPr>
            <a:r>
              <a:rPr lang="en-US" dirty="0"/>
              <a:t>SB pages 356-358</a:t>
            </a:r>
          </a:p>
          <a:p>
            <a:pPr marL="0" indent="0">
              <a:buNone/>
            </a:pPr>
            <a:endParaRPr lang="en-US" sz="10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Lesson 46 Guided Notes</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186417"/>
            <a:ext cx="6172200" cy="4295590"/>
          </a:xfrm>
        </p:spPr>
        <p:txBody>
          <a:bodyPr>
            <a:normAutofit/>
          </a:bodyPr>
          <a:lstStyle/>
          <a:p>
            <a:pPr marL="0" indent="0">
              <a:buNone/>
            </a:pPr>
            <a:r>
              <a:rPr lang="en-US" dirty="0">
                <a:solidFill>
                  <a:srgbClr val="FF0000"/>
                </a:solidFill>
              </a:rPr>
              <a:t>Assignment(s) Due Today</a:t>
            </a:r>
          </a:p>
          <a:p>
            <a:r>
              <a:rPr lang="en-US" dirty="0"/>
              <a:t>Have on Desk Until Reviewed</a:t>
            </a:r>
          </a:p>
          <a:p>
            <a:pPr lvl="1"/>
            <a:r>
              <a:rPr lang="en-US" dirty="0"/>
              <a:t>Lesson 45 Homework</a:t>
            </a:r>
          </a:p>
          <a:p>
            <a:pPr lvl="2"/>
            <a:r>
              <a:rPr lang="en-US" dirty="0"/>
              <a:t>Complete all of the problems on the handouts.</a:t>
            </a:r>
          </a:p>
          <a:p>
            <a:pPr lvl="1"/>
            <a:endParaRPr lang="en-US" dirty="0"/>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 [5 minutes]</a:t>
            </a:r>
          </a:p>
          <a:p>
            <a:pPr marL="457200" lvl="1" indent="0">
              <a:buNone/>
            </a:pPr>
            <a:r>
              <a:rPr lang="en-US" dirty="0"/>
              <a:t>Get papers from your mailbox, work on Warm-Up in the guided notes, and update your Assignment Log #3.</a:t>
            </a:r>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6572126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Warm-Up [5 min]</a:t>
            </a:r>
          </a:p>
          <a:p>
            <a:pPr lvl="0"/>
            <a:r>
              <a:rPr lang="en-US" dirty="0"/>
              <a:t>Agenda/Objectives [5 min]</a:t>
            </a:r>
          </a:p>
          <a:p>
            <a:pPr lvl="0"/>
            <a:r>
              <a:rPr lang="en-US" dirty="0"/>
              <a:t>Review Lesson 45 [15 min]</a:t>
            </a:r>
          </a:p>
          <a:p>
            <a:pPr lvl="0"/>
            <a:r>
              <a:rPr lang="en-US" dirty="0"/>
              <a:t>Finish Unit 4 Project [10 min]</a:t>
            </a:r>
          </a:p>
          <a:p>
            <a:pPr lvl="0"/>
            <a:r>
              <a:rPr lang="en-US" dirty="0"/>
              <a:t>Unit 4 Presentations [15 min]</a:t>
            </a:r>
          </a:p>
          <a:p>
            <a:pPr lvl="0"/>
            <a:r>
              <a:rPr lang="en-US" dirty="0"/>
              <a:t>Guided Notes and Practice [45 min]</a:t>
            </a:r>
          </a:p>
          <a:p>
            <a:pPr lvl="0"/>
            <a:r>
              <a:rPr lang="en-US" dirty="0"/>
              <a:t>Wrap-Up [3 min]</a:t>
            </a:r>
          </a:p>
        </p:txBody>
      </p:sp>
      <p:sp>
        <p:nvSpPr>
          <p:cNvPr id="6" name="Content Placeholder 2"/>
          <p:cNvSpPr>
            <a:spLocks noGrp="1"/>
          </p:cNvSpPr>
          <p:nvPr>
            <p:ph sz="half" idx="2"/>
          </p:nvPr>
        </p:nvSpPr>
        <p:spPr>
          <a:xfrm>
            <a:off x="6172200" y="1331352"/>
            <a:ext cx="6019800" cy="5526648"/>
          </a:xfrm>
        </p:spPr>
        <p:txBody>
          <a:bodyPr>
            <a:normAutofit/>
          </a:bodyPr>
          <a:lstStyle/>
          <a:p>
            <a:r>
              <a:rPr lang="en-US" dirty="0"/>
              <a:t>Degree</a:t>
            </a:r>
          </a:p>
          <a:p>
            <a:pPr lvl="1"/>
            <a:r>
              <a:rPr lang="en-US" dirty="0"/>
              <a:t>The amount, level, or extent to which somethings happens or is present.</a:t>
            </a:r>
          </a:p>
        </p:txBody>
      </p:sp>
      <p:pic>
        <p:nvPicPr>
          <p:cNvPr id="2050" name="Picture 2" descr="http://images.clipartpanda.com/teacher-apple-clipart-red-appl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7" y="3568568"/>
            <a:ext cx="2371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19609" y="0"/>
            <a:ext cx="3724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ras Demi ITC" panose="020B0805030504020804" pitchFamily="34" charset="0"/>
                <a:ea typeface="+mj-ea"/>
                <a:cs typeface="+mj-cs"/>
              </a:defRPr>
            </a:lvl1pPr>
          </a:lstStyle>
          <a:p>
            <a:r>
              <a:rPr lang="en-US" dirty="0"/>
              <a:t>Apple Word</a:t>
            </a:r>
          </a:p>
        </p:txBody>
      </p:sp>
    </p:spTree>
    <p:extLst>
      <p:ext uri="{BB962C8B-B14F-4D97-AF65-F5344CB8AC3E}">
        <p14:creationId xmlns:p14="http://schemas.microsoft.com/office/powerpoint/2010/main" val="348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circle(in)">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classify polynomials by the number of terms and the degree of the polynomial.</a:t>
            </a:r>
          </a:p>
          <a:p>
            <a:pPr marL="514350" lvl="0" indent="-514350">
              <a:buFont typeface="+mj-lt"/>
              <a:buAutoNum type="arabicPeriod"/>
            </a:pPr>
            <a:r>
              <a:rPr lang="en-US" dirty="0"/>
              <a:t>Students will be able to list and determine the degree of each term in a polynomial.</a:t>
            </a:r>
          </a:p>
          <a:p>
            <a:pPr marL="514350" lvl="0" indent="-514350">
              <a:buFont typeface="+mj-lt"/>
              <a:buAutoNum type="arabicPeriod"/>
            </a:pPr>
            <a:r>
              <a:rPr lang="en-US" dirty="0"/>
              <a:t>Students will be able to identify the leading coefficient and the constant term.</a:t>
            </a:r>
          </a:p>
          <a:p>
            <a:pPr marL="514350" lvl="0" indent="-514350">
              <a:buFont typeface="+mj-lt"/>
              <a:buAutoNum type="arabicPeriod"/>
            </a:pPr>
            <a:r>
              <a:rPr lang="en-US" dirty="0"/>
              <a:t>Students will be able to write a polynomial in standard form.</a:t>
            </a:r>
          </a:p>
        </p:txBody>
      </p:sp>
      <p:pic>
        <p:nvPicPr>
          <p:cNvPr id="3080" name="Picture 8" descr="http://www.clker.com/cliparts/t/n/E/C/9/p/hockey-goal-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651513"/>
            <a:ext cx="2011255" cy="2206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04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define the components of PEMDAS.</a:t>
            </a:r>
          </a:p>
          <a:p>
            <a:pPr marL="514350" lvl="0" indent="-514350">
              <a:buFont typeface="+mj-lt"/>
              <a:buAutoNum type="arabicPeriod"/>
            </a:pPr>
            <a:r>
              <a:rPr lang="en-US" dirty="0"/>
              <a:t>Students will be able to use the product of powers and the quotient of powers properties to simplify expressions with exponents. </a:t>
            </a:r>
          </a:p>
        </p:txBody>
      </p:sp>
      <p:pic>
        <p:nvPicPr>
          <p:cNvPr id="3080" name="Picture 8" descr="http://www.clker.com/cliparts/t/n/E/C/9/p/hockey-goal-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92653"/>
            <a:ext cx="2156059" cy="2365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64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not talk while another person is talking.</a:t>
            </a:r>
          </a:p>
          <a:p>
            <a:pPr marL="514350" lvl="0" indent="-514350">
              <a:buFont typeface="+mj-lt"/>
              <a:buAutoNum type="arabicPeriod"/>
            </a:pPr>
            <a:r>
              <a:rPr lang="en-US" dirty="0"/>
              <a:t>Students will stay off their phones during class.</a:t>
            </a:r>
          </a:p>
          <a:p>
            <a:pPr marL="514350" lvl="0" indent="-514350">
              <a:buFont typeface="+mj-lt"/>
              <a:buAutoNum type="arabicPeriod"/>
            </a:pPr>
            <a:r>
              <a:rPr lang="en-US" dirty="0"/>
              <a:t>Students will not eat, drink, or chew gum.</a:t>
            </a:r>
          </a:p>
          <a:p>
            <a:pPr marL="514350" lvl="0" indent="-514350">
              <a:buFont typeface="+mj-lt"/>
              <a:buAutoNum type="arabicPeriod"/>
            </a:pPr>
            <a:r>
              <a:rPr lang="en-US" dirty="0"/>
              <a:t>Students will stay in their seat during the lesson.</a:t>
            </a:r>
          </a:p>
          <a:p>
            <a:pPr marL="514350" lvl="0" indent="-514350">
              <a:buFont typeface="+mj-lt"/>
              <a:buAutoNum type="arabicPeriod"/>
            </a:pPr>
            <a:r>
              <a:rPr lang="en-US" dirty="0"/>
              <a:t>Students will sign out and take 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6346" y="3134443"/>
            <a:ext cx="2395021" cy="372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17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Unit 4 Project</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endParaRPr lang="en-US" dirty="0">
              <a:latin typeface="Eras Demi ITC" panose="020B0805030504020804" pitchFamily="34" charset="0"/>
            </a:endParaRPr>
          </a:p>
        </p:txBody>
      </p:sp>
    </p:spTree>
    <p:extLst>
      <p:ext uri="{BB962C8B-B14F-4D97-AF65-F5344CB8AC3E}">
        <p14:creationId xmlns:p14="http://schemas.microsoft.com/office/powerpoint/2010/main" val="18668432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Lesson 46 Guided Notes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Turn to page 2</a:t>
            </a:r>
            <a:endParaRPr lang="en-US" dirty="0">
              <a:latin typeface="Eras Demi ITC" panose="020B0805030504020804" pitchFamily="34" charset="0"/>
            </a:endParaRPr>
          </a:p>
        </p:txBody>
      </p:sp>
    </p:spTree>
    <p:extLst>
      <p:ext uri="{BB962C8B-B14F-4D97-AF65-F5344CB8AC3E}">
        <p14:creationId xmlns:p14="http://schemas.microsoft.com/office/powerpoint/2010/main" val="375429961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Assignment(s)</a:t>
            </a:r>
          </a:p>
        </p:txBody>
      </p:sp>
      <p:sp>
        <p:nvSpPr>
          <p:cNvPr id="6" name="Content Placeholder 5"/>
          <p:cNvSpPr>
            <a:spLocks noGrp="1"/>
          </p:cNvSpPr>
          <p:nvPr>
            <p:ph sz="half" idx="2"/>
          </p:nvPr>
        </p:nvSpPr>
        <p:spPr>
          <a:xfrm>
            <a:off x="-1" y="1331353"/>
            <a:ext cx="6410739" cy="5526647"/>
          </a:xfrm>
        </p:spPr>
        <p:txBody>
          <a:bodyPr/>
          <a:lstStyle/>
          <a:p>
            <a:r>
              <a:rPr lang="en-US" b="1" dirty="0"/>
              <a:t>Homework 46 (Due 03/04/16)</a:t>
            </a:r>
            <a:endParaRPr lang="en-US" dirty="0"/>
          </a:p>
          <a:p>
            <a:pPr lvl="1"/>
            <a:r>
              <a:rPr lang="en-US" dirty="0"/>
              <a:t>SB pages 356-358 #11-23 and classify each polynomial in the homework</a:t>
            </a:r>
          </a:p>
          <a:p>
            <a:r>
              <a:rPr lang="en-US" dirty="0"/>
              <a:t>Assignment Log #2 (Due 03/04/16)</a:t>
            </a:r>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6723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Tasks</a:t>
            </a:r>
          </a:p>
        </p:txBody>
      </p:sp>
      <p:sp>
        <p:nvSpPr>
          <p:cNvPr id="3" name="Content Placeholder 2"/>
          <p:cNvSpPr>
            <a:spLocks noGrp="1"/>
          </p:cNvSpPr>
          <p:nvPr>
            <p:ph sz="half" idx="1"/>
          </p:nvPr>
        </p:nvSpPr>
        <p:spPr/>
        <p:txBody>
          <a:bodyPr/>
          <a:lstStyle/>
          <a:p>
            <a:r>
              <a:rPr lang="en-US" dirty="0"/>
              <a:t>Wrap-Up</a:t>
            </a:r>
          </a:p>
        </p:txBody>
      </p:sp>
      <p:sp>
        <p:nvSpPr>
          <p:cNvPr id="4" name="Content Placeholder 3"/>
          <p:cNvSpPr>
            <a:spLocks noGrp="1"/>
          </p:cNvSpPr>
          <p:nvPr>
            <p:ph sz="half" idx="2"/>
          </p:nvPr>
        </p:nvSpPr>
        <p:spPr/>
        <p:txBody>
          <a:bodyPr/>
          <a:lstStyle/>
          <a:p>
            <a:r>
              <a:rPr lang="en-US" dirty="0"/>
              <a:t>Finish Homework 46</a:t>
            </a:r>
          </a:p>
          <a:p>
            <a:r>
              <a:rPr lang="en-US" dirty="0"/>
              <a:t>Rally schedule Friday!</a:t>
            </a:r>
          </a:p>
          <a:p>
            <a:pPr lvl="1"/>
            <a:r>
              <a:rPr lang="en-US" dirty="0"/>
              <a:t>Make-up work Tuesday tutorial</a:t>
            </a:r>
          </a:p>
          <a:p>
            <a:endParaRPr lang="en-US" dirty="0"/>
          </a:p>
        </p:txBody>
      </p:sp>
      <p:pic>
        <p:nvPicPr>
          <p:cNvPr id="4098" name="Picture 2" descr="http://www.clipartlord.com/wp-content/uploads/2015/03/checkli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590" y="2649662"/>
            <a:ext cx="2681906" cy="289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13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Lesson </a:t>
            </a:r>
            <a:r>
              <a:rPr lang="en-US" dirty="0"/>
              <a:t>47</a:t>
            </a:r>
            <a:r>
              <a:rPr lang="en-US" dirty="0">
                <a:latin typeface="Eras Demi ITC" panose="020B0805030504020804" pitchFamily="34" charset="0"/>
              </a:rPr>
              <a:t> – </a:t>
            </a:r>
            <a:r>
              <a:rPr lang="en-US" dirty="0"/>
              <a:t>Akin</a:t>
            </a:r>
            <a:endParaRPr lang="en-US" dirty="0">
              <a:latin typeface="Eras Demi ITC" panose="020B0805030504020804" pitchFamily="34" charset="0"/>
            </a:endParaRP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158608286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192207"/>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Assignment Log #2</a:t>
            </a:r>
          </a:p>
          <a:p>
            <a:pPr lvl="1">
              <a:buFont typeface="Elder Futhark" panose="020B0603050302020204" pitchFamily="34" charset="0"/>
              <a:buChar char="j"/>
            </a:pPr>
            <a:r>
              <a:rPr lang="en-US" dirty="0"/>
              <a:t>Assignment Log #3</a:t>
            </a:r>
          </a:p>
          <a:p>
            <a:pPr lvl="1">
              <a:buFont typeface="Elder Futhark" panose="020B0603050302020204" pitchFamily="34" charset="0"/>
              <a:buChar char="j"/>
            </a:pPr>
            <a:r>
              <a:rPr lang="en-US" dirty="0"/>
              <a:t>Lesson 46 Homework</a:t>
            </a:r>
          </a:p>
          <a:p>
            <a:pPr lvl="1">
              <a:buFont typeface="Elder Futhark" panose="020B0603050302020204" pitchFamily="34" charset="0"/>
              <a:buChar char="j"/>
            </a:pPr>
            <a:r>
              <a:rPr lang="en-US" dirty="0"/>
              <a:t>SB pages 362-363</a:t>
            </a:r>
          </a:p>
          <a:p>
            <a:pPr marL="0" indent="0">
              <a:buNone/>
            </a:pPr>
            <a:endParaRPr lang="en-US" sz="10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Lesson 47 Guided Notes</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186417"/>
            <a:ext cx="6172200" cy="4295590"/>
          </a:xfrm>
        </p:spPr>
        <p:txBody>
          <a:bodyPr>
            <a:normAutofit/>
          </a:bodyPr>
          <a:lstStyle/>
          <a:p>
            <a:pPr marL="0" indent="0">
              <a:buNone/>
            </a:pPr>
            <a:r>
              <a:rPr lang="en-US" dirty="0">
                <a:solidFill>
                  <a:srgbClr val="FF0000"/>
                </a:solidFill>
              </a:rPr>
              <a:t>Assignment(s) Due Today</a:t>
            </a:r>
          </a:p>
          <a:p>
            <a:r>
              <a:rPr lang="en-US" dirty="0"/>
              <a:t>Turn in to Time Card</a:t>
            </a:r>
          </a:p>
          <a:p>
            <a:pPr lvl="1"/>
            <a:r>
              <a:rPr lang="en-US" dirty="0"/>
              <a:t>Assignment Log #2 Completed</a:t>
            </a:r>
          </a:p>
          <a:p>
            <a:r>
              <a:rPr lang="en-US" dirty="0"/>
              <a:t>Have on Desk Until Reviewed</a:t>
            </a:r>
          </a:p>
          <a:p>
            <a:pPr lvl="1"/>
            <a:r>
              <a:rPr lang="en-US" dirty="0"/>
              <a:t>Lesson 46 Homework</a:t>
            </a:r>
          </a:p>
          <a:p>
            <a:pPr lvl="2"/>
            <a:r>
              <a:rPr lang="en-US" dirty="0"/>
              <a:t>SB pages 356-358 #11-23 and classify each polynomial in the homework</a:t>
            </a:r>
          </a:p>
          <a:p>
            <a:pPr lvl="1"/>
            <a:endParaRPr lang="en-US" dirty="0"/>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 [5 minutes]</a:t>
            </a:r>
          </a:p>
          <a:p>
            <a:pPr marL="457200" lvl="1" indent="0">
              <a:buNone/>
            </a:pPr>
            <a:r>
              <a:rPr lang="en-US" dirty="0"/>
              <a:t>Get papers from your mailbox, work on Warm-Up in the guided notes, and update your Assignment Log #3.</a:t>
            </a:r>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1197604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Warm-Up/Seating Chart [10 min]</a:t>
            </a:r>
          </a:p>
          <a:p>
            <a:pPr lvl="0"/>
            <a:r>
              <a:rPr lang="en-US" dirty="0"/>
              <a:t>Agenda/Objectives [3 min]</a:t>
            </a:r>
          </a:p>
          <a:p>
            <a:pPr lvl="0"/>
            <a:r>
              <a:rPr lang="en-US" dirty="0"/>
              <a:t>Review Lesson 46 [5 min]</a:t>
            </a:r>
          </a:p>
          <a:p>
            <a:pPr lvl="0"/>
            <a:r>
              <a:rPr lang="en-US" dirty="0"/>
              <a:t>Guided Notes and Practice [15 min]</a:t>
            </a:r>
          </a:p>
          <a:p>
            <a:pPr lvl="0"/>
            <a:r>
              <a:rPr lang="en-US" dirty="0"/>
              <a:t>Wrap-Up [3 min]</a:t>
            </a:r>
          </a:p>
        </p:txBody>
      </p:sp>
      <p:sp>
        <p:nvSpPr>
          <p:cNvPr id="6" name="Content Placeholder 2"/>
          <p:cNvSpPr>
            <a:spLocks noGrp="1"/>
          </p:cNvSpPr>
          <p:nvPr>
            <p:ph sz="half" idx="2"/>
          </p:nvPr>
        </p:nvSpPr>
        <p:spPr>
          <a:xfrm>
            <a:off x="6172200" y="1331352"/>
            <a:ext cx="6019800" cy="5526648"/>
          </a:xfrm>
        </p:spPr>
        <p:txBody>
          <a:bodyPr>
            <a:normAutofit/>
          </a:bodyPr>
          <a:lstStyle/>
          <a:p>
            <a:r>
              <a:rPr lang="en-US" dirty="0"/>
              <a:t>Akin</a:t>
            </a:r>
          </a:p>
          <a:p>
            <a:pPr lvl="1"/>
            <a:r>
              <a:rPr lang="en-US" dirty="0"/>
              <a:t>Essentially similar, related, or compatible.</a:t>
            </a:r>
          </a:p>
        </p:txBody>
      </p:sp>
      <p:pic>
        <p:nvPicPr>
          <p:cNvPr id="2050" name="Picture 2" descr="http://images.clipartpanda.com/teacher-apple-clipart-red-appl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7" y="3568568"/>
            <a:ext cx="2371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19609" y="0"/>
            <a:ext cx="3724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ras Demi ITC" panose="020B0805030504020804" pitchFamily="34" charset="0"/>
                <a:ea typeface="+mj-ea"/>
                <a:cs typeface="+mj-cs"/>
              </a:defRPr>
            </a:lvl1pPr>
          </a:lstStyle>
          <a:p>
            <a:r>
              <a:rPr lang="en-US" dirty="0"/>
              <a:t>Apple Word</a:t>
            </a:r>
          </a:p>
        </p:txBody>
      </p:sp>
    </p:spTree>
    <p:extLst>
      <p:ext uri="{BB962C8B-B14F-4D97-AF65-F5344CB8AC3E}">
        <p14:creationId xmlns:p14="http://schemas.microsoft.com/office/powerpoint/2010/main" val="396995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circle(in)">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add polynomials.</a:t>
            </a:r>
          </a:p>
        </p:txBody>
      </p:sp>
      <p:pic>
        <p:nvPicPr>
          <p:cNvPr id="3080" name="Picture 8" descr="http://www.clker.com/cliparts/t/n/E/C/9/p/hockey-goal-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54113"/>
            <a:ext cx="3011557" cy="330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21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not talk while another person is talking.</a:t>
            </a:r>
          </a:p>
          <a:p>
            <a:pPr marL="514350" lvl="0" indent="-514350">
              <a:buFont typeface="+mj-lt"/>
              <a:buAutoNum type="arabicPeriod"/>
            </a:pPr>
            <a:r>
              <a:rPr lang="en-US" dirty="0"/>
              <a:t>Students will stay off their phones during class.</a:t>
            </a:r>
          </a:p>
          <a:p>
            <a:pPr marL="514350" lvl="0" indent="-514350">
              <a:buFont typeface="+mj-lt"/>
              <a:buAutoNum type="arabicPeriod"/>
            </a:pPr>
            <a:r>
              <a:rPr lang="en-US" dirty="0"/>
              <a:t>Students will not eat, drink, or chew gum.</a:t>
            </a:r>
          </a:p>
          <a:p>
            <a:pPr marL="514350" lvl="0" indent="-514350">
              <a:buFont typeface="+mj-lt"/>
              <a:buAutoNum type="arabicPeriod"/>
            </a:pPr>
            <a:r>
              <a:rPr lang="en-US" dirty="0"/>
              <a:t>Students will stay in their seat during the lesson.</a:t>
            </a:r>
          </a:p>
          <a:p>
            <a:pPr marL="514350" lvl="0" indent="-514350">
              <a:buFont typeface="+mj-lt"/>
              <a:buAutoNum type="arabicPeriod"/>
            </a:pPr>
            <a:r>
              <a:rPr lang="en-US" dirty="0"/>
              <a:t>Students will sign out and take 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6346" y="3134443"/>
            <a:ext cx="2395021" cy="372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62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keep electronic devices away during class.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6346" y="3134443"/>
            <a:ext cx="2395021" cy="372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27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Lesson 47 Guided Notes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Turn to page 2</a:t>
            </a:r>
            <a:endParaRPr lang="en-US" dirty="0">
              <a:latin typeface="Eras Demi ITC" panose="020B0805030504020804" pitchFamily="34" charset="0"/>
            </a:endParaRPr>
          </a:p>
        </p:txBody>
      </p:sp>
    </p:spTree>
    <p:extLst>
      <p:ext uri="{BB962C8B-B14F-4D97-AF65-F5344CB8AC3E}">
        <p14:creationId xmlns:p14="http://schemas.microsoft.com/office/powerpoint/2010/main" val="265253191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Assignment(s)</a:t>
            </a:r>
          </a:p>
        </p:txBody>
      </p:sp>
      <p:sp>
        <p:nvSpPr>
          <p:cNvPr id="6" name="Content Placeholder 5"/>
          <p:cNvSpPr>
            <a:spLocks noGrp="1"/>
          </p:cNvSpPr>
          <p:nvPr>
            <p:ph sz="half" idx="2"/>
          </p:nvPr>
        </p:nvSpPr>
        <p:spPr>
          <a:xfrm>
            <a:off x="-1" y="1331353"/>
            <a:ext cx="6410739" cy="5526647"/>
          </a:xfrm>
        </p:spPr>
        <p:txBody>
          <a:bodyPr/>
          <a:lstStyle/>
          <a:p>
            <a:r>
              <a:rPr lang="en-US" b="1" dirty="0"/>
              <a:t>Homework 47 (Due 03/07/16)</a:t>
            </a:r>
            <a:endParaRPr lang="en-US" dirty="0"/>
          </a:p>
          <a:p>
            <a:pPr lvl="1"/>
            <a:r>
              <a:rPr lang="en-US" dirty="0"/>
              <a:t>SB pages 362-363 #Try These B (a-c), 12-17</a:t>
            </a:r>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40823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Tasks</a:t>
            </a:r>
          </a:p>
        </p:txBody>
      </p:sp>
      <p:sp>
        <p:nvSpPr>
          <p:cNvPr id="3" name="Content Placeholder 2"/>
          <p:cNvSpPr>
            <a:spLocks noGrp="1"/>
          </p:cNvSpPr>
          <p:nvPr>
            <p:ph sz="half" idx="1"/>
          </p:nvPr>
        </p:nvSpPr>
        <p:spPr/>
        <p:txBody>
          <a:bodyPr/>
          <a:lstStyle/>
          <a:p>
            <a:r>
              <a:rPr lang="en-US" dirty="0"/>
              <a:t>Wrap-Up</a:t>
            </a:r>
          </a:p>
        </p:txBody>
      </p:sp>
      <p:sp>
        <p:nvSpPr>
          <p:cNvPr id="4" name="Content Placeholder 3"/>
          <p:cNvSpPr>
            <a:spLocks noGrp="1"/>
          </p:cNvSpPr>
          <p:nvPr>
            <p:ph sz="half" idx="2"/>
          </p:nvPr>
        </p:nvSpPr>
        <p:spPr/>
        <p:txBody>
          <a:bodyPr/>
          <a:lstStyle/>
          <a:p>
            <a:r>
              <a:rPr lang="en-US" dirty="0"/>
              <a:t>Finish Homework 47</a:t>
            </a:r>
          </a:p>
          <a:p>
            <a:r>
              <a:rPr lang="en-US" dirty="0"/>
              <a:t>Regular schedule next week</a:t>
            </a:r>
          </a:p>
          <a:p>
            <a:endParaRPr lang="en-US" dirty="0"/>
          </a:p>
        </p:txBody>
      </p:sp>
      <p:pic>
        <p:nvPicPr>
          <p:cNvPr id="4098" name="Picture 2" descr="http://www.clipartlord.com/wp-content/uploads/2015/03/checkli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590" y="2649662"/>
            <a:ext cx="2681906" cy="289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08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Lesson </a:t>
            </a:r>
            <a:r>
              <a:rPr lang="en-US" dirty="0"/>
              <a:t>48</a:t>
            </a:r>
            <a:r>
              <a:rPr lang="en-US" dirty="0">
                <a:latin typeface="Eras Demi ITC" panose="020B0805030504020804" pitchFamily="34" charset="0"/>
              </a:rPr>
              <a:t> – Verify</a:t>
            </a: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23289102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192207"/>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Assignment Log #3</a:t>
            </a:r>
          </a:p>
          <a:p>
            <a:pPr lvl="1">
              <a:buFont typeface="Elder Futhark" panose="020B0603050302020204" pitchFamily="34" charset="0"/>
              <a:buChar char="j"/>
            </a:pPr>
            <a:r>
              <a:rPr lang="en-US" dirty="0"/>
              <a:t>Lesson 47 Homework</a:t>
            </a:r>
          </a:p>
          <a:p>
            <a:pPr lvl="1">
              <a:buFont typeface="Elder Futhark" panose="020B0603050302020204" pitchFamily="34" charset="0"/>
              <a:buChar char="j"/>
            </a:pPr>
            <a:r>
              <a:rPr lang="en-US" dirty="0"/>
              <a:t>SB pages 365-366</a:t>
            </a:r>
          </a:p>
          <a:p>
            <a:pPr marL="0" indent="0">
              <a:buNone/>
            </a:pPr>
            <a:endParaRPr lang="en-US" sz="10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Lesson 48 Guided Notes</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186417"/>
            <a:ext cx="6172200" cy="4295590"/>
          </a:xfrm>
        </p:spPr>
        <p:txBody>
          <a:bodyPr>
            <a:normAutofit/>
          </a:bodyPr>
          <a:lstStyle/>
          <a:p>
            <a:pPr marL="0" indent="0">
              <a:buNone/>
            </a:pPr>
            <a:r>
              <a:rPr lang="en-US" dirty="0">
                <a:solidFill>
                  <a:srgbClr val="FF0000"/>
                </a:solidFill>
              </a:rPr>
              <a:t>Assignment(s) Due Today</a:t>
            </a:r>
          </a:p>
          <a:p>
            <a:r>
              <a:rPr lang="en-US" dirty="0"/>
              <a:t>Have on Desk Until Reviewed</a:t>
            </a:r>
          </a:p>
          <a:p>
            <a:pPr lvl="1"/>
            <a:r>
              <a:rPr lang="en-US" dirty="0"/>
              <a:t>Lesson 47 Homework</a:t>
            </a:r>
            <a:br>
              <a:rPr lang="en-US" dirty="0"/>
            </a:br>
            <a:r>
              <a:rPr lang="en-US" dirty="0"/>
              <a:t>SB pages 362-363 #Try These B (a-c), 12-17</a:t>
            </a:r>
          </a:p>
          <a:p>
            <a:pPr lvl="1"/>
            <a:endParaRPr lang="en-US" dirty="0"/>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 [5 minutes]</a:t>
            </a:r>
          </a:p>
          <a:p>
            <a:pPr marL="457200" lvl="1" indent="0">
              <a:buNone/>
            </a:pPr>
            <a:r>
              <a:rPr lang="en-US" dirty="0"/>
              <a:t>Get papers from your mailbox, work on Warm-Up in the guided notes, and update your Assignment Log #3.</a:t>
            </a:r>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219664383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Warm-Up [5 min]</a:t>
            </a:r>
          </a:p>
          <a:p>
            <a:pPr lvl="0"/>
            <a:r>
              <a:rPr lang="en-US" dirty="0"/>
              <a:t>Agenda/Objectives [5 min]</a:t>
            </a:r>
          </a:p>
          <a:p>
            <a:pPr lvl="0"/>
            <a:r>
              <a:rPr lang="en-US" dirty="0"/>
              <a:t>Review Lesson 47 [5 min]</a:t>
            </a:r>
          </a:p>
          <a:p>
            <a:pPr lvl="0"/>
            <a:r>
              <a:rPr lang="en-US" dirty="0"/>
              <a:t>Guided Notes and Practice [25 min]</a:t>
            </a:r>
          </a:p>
          <a:p>
            <a:pPr lvl="0"/>
            <a:r>
              <a:rPr lang="en-US" dirty="0"/>
              <a:t>Wrap-Up [5 min]</a:t>
            </a:r>
          </a:p>
        </p:txBody>
      </p:sp>
      <p:sp>
        <p:nvSpPr>
          <p:cNvPr id="6" name="Content Placeholder 2"/>
          <p:cNvSpPr>
            <a:spLocks noGrp="1"/>
          </p:cNvSpPr>
          <p:nvPr>
            <p:ph sz="half" idx="2"/>
          </p:nvPr>
        </p:nvSpPr>
        <p:spPr>
          <a:xfrm>
            <a:off x="6172200" y="1331352"/>
            <a:ext cx="6019800" cy="5526648"/>
          </a:xfrm>
        </p:spPr>
        <p:txBody>
          <a:bodyPr>
            <a:normAutofit/>
          </a:bodyPr>
          <a:lstStyle/>
          <a:p>
            <a:r>
              <a:rPr lang="en-US" dirty="0"/>
              <a:t>Verify</a:t>
            </a:r>
          </a:p>
          <a:p>
            <a:pPr lvl="1"/>
            <a:r>
              <a:rPr lang="en-US" dirty="0"/>
              <a:t>To make sure or demonstrate that something is true, accurate, or justified</a:t>
            </a:r>
          </a:p>
        </p:txBody>
      </p:sp>
      <p:pic>
        <p:nvPicPr>
          <p:cNvPr id="2050" name="Picture 2" descr="http://images.clipartpanda.com/teacher-apple-clipart-red-appl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7" y="3568568"/>
            <a:ext cx="2371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19609" y="0"/>
            <a:ext cx="3724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ras Demi ITC" panose="020B0805030504020804" pitchFamily="34" charset="0"/>
                <a:ea typeface="+mj-ea"/>
                <a:cs typeface="+mj-cs"/>
              </a:defRPr>
            </a:lvl1pPr>
          </a:lstStyle>
          <a:p>
            <a:r>
              <a:rPr lang="en-US" dirty="0"/>
              <a:t>Apple Word</a:t>
            </a:r>
          </a:p>
        </p:txBody>
      </p:sp>
    </p:spTree>
    <p:extLst>
      <p:ext uri="{BB962C8B-B14F-4D97-AF65-F5344CB8AC3E}">
        <p14:creationId xmlns:p14="http://schemas.microsoft.com/office/powerpoint/2010/main" val="374402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circle(in)">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subtract polynomials.</a:t>
            </a:r>
          </a:p>
        </p:txBody>
      </p:sp>
      <p:pic>
        <p:nvPicPr>
          <p:cNvPr id="3080" name="Picture 8" descr="http://www.clker.com/cliparts/t/n/E/C/9/p/hockey-goal-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54113"/>
            <a:ext cx="3011557" cy="330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29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not talk while another person is talking.</a:t>
            </a:r>
          </a:p>
          <a:p>
            <a:pPr marL="514350" lvl="0" indent="-514350">
              <a:buFont typeface="+mj-lt"/>
              <a:buAutoNum type="arabicPeriod"/>
            </a:pPr>
            <a:r>
              <a:rPr lang="en-US" dirty="0"/>
              <a:t>Students will stay off their phones during class.</a:t>
            </a:r>
          </a:p>
          <a:p>
            <a:pPr marL="514350" lvl="0" indent="-514350">
              <a:buFont typeface="+mj-lt"/>
              <a:buAutoNum type="arabicPeriod"/>
            </a:pPr>
            <a:r>
              <a:rPr lang="en-US" dirty="0"/>
              <a:t>Students will not eat, drink, or chew gum.</a:t>
            </a:r>
          </a:p>
          <a:p>
            <a:pPr marL="514350" lvl="0" indent="-514350">
              <a:buFont typeface="+mj-lt"/>
              <a:buAutoNum type="arabicPeriod"/>
            </a:pPr>
            <a:r>
              <a:rPr lang="en-US" dirty="0"/>
              <a:t>Students will stay in their seat during the lesson.</a:t>
            </a:r>
          </a:p>
          <a:p>
            <a:pPr marL="514350" lvl="0" indent="-514350">
              <a:buFont typeface="+mj-lt"/>
              <a:buAutoNum type="arabicPeriod"/>
            </a:pPr>
            <a:r>
              <a:rPr lang="en-US" dirty="0"/>
              <a:t>Students will sign out and take 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6346" y="3134443"/>
            <a:ext cx="2395021" cy="372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52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Lesson 48 Guided Notes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Turn to page 2</a:t>
            </a:r>
            <a:endParaRPr lang="en-US" dirty="0">
              <a:latin typeface="Eras Demi ITC" panose="020B0805030504020804" pitchFamily="34" charset="0"/>
            </a:endParaRPr>
          </a:p>
        </p:txBody>
      </p:sp>
    </p:spTree>
    <p:extLst>
      <p:ext uri="{BB962C8B-B14F-4D97-AF65-F5344CB8AC3E}">
        <p14:creationId xmlns:p14="http://schemas.microsoft.com/office/powerpoint/2010/main" val="35759494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Assignment(s)</a:t>
            </a:r>
          </a:p>
        </p:txBody>
      </p:sp>
      <p:sp>
        <p:nvSpPr>
          <p:cNvPr id="6" name="Content Placeholder 5"/>
          <p:cNvSpPr>
            <a:spLocks noGrp="1"/>
          </p:cNvSpPr>
          <p:nvPr>
            <p:ph sz="half" idx="2"/>
          </p:nvPr>
        </p:nvSpPr>
        <p:spPr>
          <a:xfrm>
            <a:off x="-1" y="1331353"/>
            <a:ext cx="6410739" cy="5526647"/>
          </a:xfrm>
        </p:spPr>
        <p:txBody>
          <a:bodyPr/>
          <a:lstStyle/>
          <a:p>
            <a:r>
              <a:rPr lang="en-US" b="1" dirty="0"/>
              <a:t>Homework 48 (Due 03/08-09/16)</a:t>
            </a:r>
            <a:endParaRPr lang="en-US" dirty="0"/>
          </a:p>
          <a:p>
            <a:pPr lvl="1"/>
            <a:r>
              <a:rPr lang="en-US" dirty="0"/>
              <a:t>SB pages 365-366 #Try These A (a-d), 6-10</a:t>
            </a:r>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716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Lesson 35 Guided Notes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Turn to page 2</a:t>
            </a:r>
            <a:endParaRPr lang="en-US" dirty="0">
              <a:latin typeface="Eras Demi ITC" panose="020B0805030504020804" pitchFamily="34" charset="0"/>
            </a:endParaRPr>
          </a:p>
        </p:txBody>
      </p:sp>
    </p:spTree>
    <p:extLst>
      <p:ext uri="{BB962C8B-B14F-4D97-AF65-F5344CB8AC3E}">
        <p14:creationId xmlns:p14="http://schemas.microsoft.com/office/powerpoint/2010/main" val="27141691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Tasks</a:t>
            </a:r>
          </a:p>
        </p:txBody>
      </p:sp>
      <p:sp>
        <p:nvSpPr>
          <p:cNvPr id="3" name="Content Placeholder 2"/>
          <p:cNvSpPr>
            <a:spLocks noGrp="1"/>
          </p:cNvSpPr>
          <p:nvPr>
            <p:ph sz="half" idx="1"/>
          </p:nvPr>
        </p:nvSpPr>
        <p:spPr/>
        <p:txBody>
          <a:bodyPr/>
          <a:lstStyle/>
          <a:p>
            <a:r>
              <a:rPr lang="en-US" dirty="0"/>
              <a:t>Wrap-Up</a:t>
            </a:r>
          </a:p>
          <a:p>
            <a:pPr lvl="1"/>
            <a:r>
              <a:rPr lang="en-US"/>
              <a:t>Checks/Verify</a:t>
            </a:r>
            <a:endParaRPr lang="en-US" dirty="0"/>
          </a:p>
        </p:txBody>
      </p:sp>
      <p:sp>
        <p:nvSpPr>
          <p:cNvPr id="4" name="Content Placeholder 3"/>
          <p:cNvSpPr>
            <a:spLocks noGrp="1"/>
          </p:cNvSpPr>
          <p:nvPr>
            <p:ph sz="half" idx="2"/>
          </p:nvPr>
        </p:nvSpPr>
        <p:spPr/>
        <p:txBody>
          <a:bodyPr/>
          <a:lstStyle/>
          <a:p>
            <a:r>
              <a:rPr lang="en-US" dirty="0"/>
              <a:t>Finish Homework 48</a:t>
            </a:r>
          </a:p>
          <a:p>
            <a:r>
              <a:rPr lang="en-US" dirty="0"/>
              <a:t>New tutorial limit</a:t>
            </a:r>
          </a:p>
        </p:txBody>
      </p:sp>
      <p:pic>
        <p:nvPicPr>
          <p:cNvPr id="4098" name="Picture 2" descr="http://www.clipartlord.com/wp-content/uploads/2015/03/checkli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590" y="2649662"/>
            <a:ext cx="2681906" cy="289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53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Lesson </a:t>
            </a:r>
            <a:r>
              <a:rPr lang="en-US" dirty="0"/>
              <a:t>49</a:t>
            </a:r>
            <a:r>
              <a:rPr lang="en-US" dirty="0">
                <a:latin typeface="Eras Demi ITC" panose="020B0805030504020804" pitchFamily="34" charset="0"/>
              </a:rPr>
              <a:t> – Distribute</a:t>
            </a: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141751785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192207"/>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Assignment Log #3</a:t>
            </a:r>
          </a:p>
          <a:p>
            <a:pPr lvl="1">
              <a:buFont typeface="Elder Futhark" panose="020B0603050302020204" pitchFamily="34" charset="0"/>
              <a:buChar char="j"/>
            </a:pPr>
            <a:r>
              <a:rPr lang="en-US" dirty="0"/>
              <a:t>Lesson 48 Homework</a:t>
            </a:r>
          </a:p>
          <a:p>
            <a:pPr lvl="1">
              <a:buFont typeface="Elder Futhark" panose="020B0603050302020204" pitchFamily="34" charset="0"/>
              <a:buChar char="j"/>
            </a:pPr>
            <a:r>
              <a:rPr lang="en-US" dirty="0"/>
              <a:t>SB pages 375-378</a:t>
            </a:r>
          </a:p>
          <a:p>
            <a:pPr marL="0" indent="0">
              <a:buNone/>
            </a:pPr>
            <a:endParaRPr lang="en-US" sz="10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Lesson 49 Guided Notes</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186417"/>
            <a:ext cx="6172200" cy="4295590"/>
          </a:xfrm>
        </p:spPr>
        <p:txBody>
          <a:bodyPr>
            <a:normAutofit/>
          </a:bodyPr>
          <a:lstStyle/>
          <a:p>
            <a:pPr marL="0" indent="0">
              <a:buNone/>
            </a:pPr>
            <a:r>
              <a:rPr lang="en-US" dirty="0">
                <a:solidFill>
                  <a:srgbClr val="FF0000"/>
                </a:solidFill>
              </a:rPr>
              <a:t>Assignment(s) Due Today</a:t>
            </a:r>
          </a:p>
          <a:p>
            <a:r>
              <a:rPr lang="en-US" dirty="0"/>
              <a:t>Have on Desk Until Reviewed</a:t>
            </a:r>
          </a:p>
          <a:p>
            <a:pPr lvl="1"/>
            <a:r>
              <a:rPr lang="en-US" dirty="0"/>
              <a:t>Lesson 48 Homework</a:t>
            </a:r>
            <a:br>
              <a:rPr lang="en-US" dirty="0"/>
            </a:br>
            <a:r>
              <a:rPr lang="en-US" dirty="0"/>
              <a:t>SB pages 365-366 #Try These A (a-d), 6-10</a:t>
            </a:r>
          </a:p>
          <a:p>
            <a:pPr lvl="1"/>
            <a:endParaRPr lang="en-US" dirty="0"/>
          </a:p>
          <a:p>
            <a:pPr lvl="1"/>
            <a:endParaRPr lang="en-US" dirty="0"/>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 [5 minutes]</a:t>
            </a:r>
          </a:p>
          <a:p>
            <a:pPr marL="457200" lvl="1" indent="0">
              <a:buNone/>
            </a:pPr>
            <a:r>
              <a:rPr lang="en-US" dirty="0"/>
              <a:t>Get papers from your mailbox, work on Warm-Up in the guided notes, and update your Assignment Log #3.</a:t>
            </a:r>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63822317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Warm-Up [5 min]</a:t>
            </a:r>
          </a:p>
          <a:p>
            <a:pPr lvl="0"/>
            <a:r>
              <a:rPr lang="en-US" dirty="0"/>
              <a:t>Agenda/Objectives [5 min]</a:t>
            </a:r>
          </a:p>
          <a:p>
            <a:pPr lvl="0"/>
            <a:r>
              <a:rPr lang="en-US" dirty="0"/>
              <a:t>Review Lesson 48 [5 min]</a:t>
            </a:r>
          </a:p>
          <a:p>
            <a:pPr lvl="0"/>
            <a:r>
              <a:rPr lang="en-US" dirty="0"/>
              <a:t>Guided Notes and Practice [65 min]</a:t>
            </a:r>
          </a:p>
          <a:p>
            <a:pPr lvl="0"/>
            <a:r>
              <a:rPr lang="en-US" dirty="0"/>
              <a:t>Error Check [10 min]</a:t>
            </a:r>
          </a:p>
          <a:p>
            <a:pPr lvl="0"/>
            <a:r>
              <a:rPr lang="en-US" dirty="0"/>
              <a:t>Wrap-Up [5 min]</a:t>
            </a:r>
          </a:p>
        </p:txBody>
      </p:sp>
      <p:sp>
        <p:nvSpPr>
          <p:cNvPr id="6" name="Content Placeholder 2"/>
          <p:cNvSpPr>
            <a:spLocks noGrp="1"/>
          </p:cNvSpPr>
          <p:nvPr>
            <p:ph sz="half" idx="2"/>
          </p:nvPr>
        </p:nvSpPr>
        <p:spPr>
          <a:xfrm>
            <a:off x="6172200" y="1331352"/>
            <a:ext cx="6019800" cy="5526648"/>
          </a:xfrm>
        </p:spPr>
        <p:txBody>
          <a:bodyPr>
            <a:normAutofit/>
          </a:bodyPr>
          <a:lstStyle/>
          <a:p>
            <a:r>
              <a:rPr lang="en-US" dirty="0"/>
              <a:t>Distribute</a:t>
            </a:r>
          </a:p>
          <a:p>
            <a:pPr lvl="1"/>
            <a:r>
              <a:rPr lang="en-US" dirty="0"/>
              <a:t>To pass out or deliver to intended recipients.</a:t>
            </a:r>
          </a:p>
        </p:txBody>
      </p:sp>
      <p:pic>
        <p:nvPicPr>
          <p:cNvPr id="2050" name="Picture 2" descr="http://images.clipartpanda.com/teacher-apple-clipart-red-appl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7" y="3568568"/>
            <a:ext cx="2371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19609" y="0"/>
            <a:ext cx="3724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ras Demi ITC" panose="020B0805030504020804" pitchFamily="34" charset="0"/>
                <a:ea typeface="+mj-ea"/>
                <a:cs typeface="+mj-cs"/>
              </a:defRPr>
            </a:lvl1pPr>
          </a:lstStyle>
          <a:p>
            <a:r>
              <a:rPr lang="en-US" dirty="0"/>
              <a:t>Apple Word</a:t>
            </a:r>
          </a:p>
        </p:txBody>
      </p:sp>
    </p:spTree>
    <p:extLst>
      <p:ext uri="{BB962C8B-B14F-4D97-AF65-F5344CB8AC3E}">
        <p14:creationId xmlns:p14="http://schemas.microsoft.com/office/powerpoint/2010/main" val="297449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circle(in)">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multiply binomials.</a:t>
            </a:r>
          </a:p>
          <a:p>
            <a:pPr marL="514350" lvl="0" indent="-514350">
              <a:buFont typeface="+mj-lt"/>
              <a:buAutoNum type="arabicPeriod"/>
            </a:pPr>
            <a:r>
              <a:rPr lang="en-US" dirty="0"/>
              <a:t>Students will be able to identify special products of binomials.</a:t>
            </a:r>
          </a:p>
          <a:p>
            <a:pPr marL="514350" lvl="0" indent="-514350">
              <a:buFont typeface="+mj-lt"/>
              <a:buAutoNum type="arabicPeriod"/>
            </a:pPr>
            <a:r>
              <a:rPr lang="en-US" dirty="0"/>
              <a:t>Students will be able to meet the student expectations.</a:t>
            </a:r>
          </a:p>
        </p:txBody>
      </p:sp>
      <p:pic>
        <p:nvPicPr>
          <p:cNvPr id="3080" name="Picture 8" descr="http://www.clker.com/cliparts/t/n/E/C/9/p/hockey-goal-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54113"/>
            <a:ext cx="3011557" cy="330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02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not talk while another person is talking.</a:t>
            </a:r>
          </a:p>
          <a:p>
            <a:pPr marL="514350" lvl="0" indent="-514350">
              <a:buFont typeface="+mj-lt"/>
              <a:buAutoNum type="arabicPeriod"/>
            </a:pPr>
            <a:r>
              <a:rPr lang="en-US" dirty="0"/>
              <a:t>Students will stay off their phones during class.</a:t>
            </a:r>
          </a:p>
          <a:p>
            <a:pPr marL="514350" lvl="0" indent="-514350">
              <a:buFont typeface="+mj-lt"/>
              <a:buAutoNum type="arabicPeriod"/>
            </a:pPr>
            <a:r>
              <a:rPr lang="en-US" dirty="0"/>
              <a:t>Students will not eat, drink, or chew gum.</a:t>
            </a:r>
          </a:p>
          <a:p>
            <a:pPr marL="514350" lvl="0" indent="-514350">
              <a:buFont typeface="+mj-lt"/>
              <a:buAutoNum type="arabicPeriod"/>
            </a:pPr>
            <a:r>
              <a:rPr lang="en-US" dirty="0"/>
              <a:t>Students will stay in their seat during the lesson.</a:t>
            </a:r>
          </a:p>
          <a:p>
            <a:pPr marL="514350" lvl="0" indent="-514350">
              <a:buFont typeface="+mj-lt"/>
              <a:buAutoNum type="arabicPeriod"/>
            </a:pPr>
            <a:r>
              <a:rPr lang="en-US" dirty="0"/>
              <a:t>Students will sign out and take 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6346" y="3134443"/>
            <a:ext cx="2395021" cy="372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69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7374" y="119268"/>
            <a:ext cx="6039678" cy="1325563"/>
          </a:xfrm>
        </p:spPr>
        <p:txBody>
          <a:bodyPr/>
          <a:lstStyle/>
          <a:p>
            <a:r>
              <a:rPr lang="en-US" dirty="0"/>
              <a:t>Review Lesson 48</a:t>
            </a:r>
          </a:p>
        </p:txBody>
      </p:sp>
      <p:sp>
        <p:nvSpPr>
          <p:cNvPr id="5" name="Content Placeholder 4"/>
          <p:cNvSpPr>
            <a:spLocks noGrp="1"/>
          </p:cNvSpPr>
          <p:nvPr>
            <p:ph sz="half" idx="2"/>
          </p:nvPr>
        </p:nvSpPr>
        <p:spPr>
          <a:xfrm>
            <a:off x="4502426" y="1462919"/>
            <a:ext cx="7689574" cy="5295689"/>
          </a:xfrm>
        </p:spPr>
        <p:txBody>
          <a:bodyPr/>
          <a:lstStyle/>
          <a:p>
            <a:r>
              <a:rPr lang="en-US" dirty="0"/>
              <a:t>SB pages 365-366 #Try These A (a-d), 6-10</a:t>
            </a:r>
          </a:p>
        </p:txBody>
      </p:sp>
      <p:pic>
        <p:nvPicPr>
          <p:cNvPr id="1028" name="Picture 4" descr="http://images.clipartpanda.com/homework-clipart-jRiARd6cL.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9451" y="119268"/>
            <a:ext cx="4114460" cy="292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95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Lesson 49 Guided Notes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Turn to page 2</a:t>
            </a:r>
            <a:endParaRPr lang="en-US" dirty="0">
              <a:latin typeface="Eras Demi ITC" panose="020B0805030504020804" pitchFamily="34" charset="0"/>
            </a:endParaRPr>
          </a:p>
        </p:txBody>
      </p:sp>
    </p:spTree>
    <p:extLst>
      <p:ext uri="{BB962C8B-B14F-4D97-AF65-F5344CB8AC3E}">
        <p14:creationId xmlns:p14="http://schemas.microsoft.com/office/powerpoint/2010/main" val="107703845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Assignment(s)</a:t>
            </a:r>
          </a:p>
        </p:txBody>
      </p:sp>
      <p:sp>
        <p:nvSpPr>
          <p:cNvPr id="6" name="Content Placeholder 5"/>
          <p:cNvSpPr>
            <a:spLocks noGrp="1"/>
          </p:cNvSpPr>
          <p:nvPr>
            <p:ph sz="half" idx="2"/>
          </p:nvPr>
        </p:nvSpPr>
        <p:spPr>
          <a:xfrm>
            <a:off x="-1" y="1331353"/>
            <a:ext cx="6410739" cy="5526647"/>
          </a:xfrm>
        </p:spPr>
        <p:txBody>
          <a:bodyPr/>
          <a:lstStyle/>
          <a:p>
            <a:r>
              <a:rPr lang="en-US" b="1" dirty="0"/>
              <a:t>Homework 49 (Due 03/10-11/16)</a:t>
            </a:r>
            <a:endParaRPr lang="en-US" dirty="0"/>
          </a:p>
          <a:p>
            <a:pPr lvl="1"/>
            <a:r>
              <a:rPr lang="en-US" dirty="0"/>
              <a:t>SB page 375 #24-34 (even) and page 378 #10-15 (all)</a:t>
            </a:r>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8465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Tasks</a:t>
            </a:r>
          </a:p>
        </p:txBody>
      </p:sp>
      <p:sp>
        <p:nvSpPr>
          <p:cNvPr id="3" name="Content Placeholder 2"/>
          <p:cNvSpPr>
            <a:spLocks noGrp="1"/>
          </p:cNvSpPr>
          <p:nvPr>
            <p:ph sz="half" idx="1"/>
          </p:nvPr>
        </p:nvSpPr>
        <p:spPr/>
        <p:txBody>
          <a:bodyPr/>
          <a:lstStyle/>
          <a:p>
            <a:r>
              <a:rPr lang="en-US" dirty="0"/>
              <a:t>Wrap-Up</a:t>
            </a:r>
          </a:p>
          <a:p>
            <a:pPr lvl="1"/>
            <a:r>
              <a:rPr lang="en-US" dirty="0"/>
              <a:t>Special products</a:t>
            </a:r>
          </a:p>
        </p:txBody>
      </p:sp>
      <p:sp>
        <p:nvSpPr>
          <p:cNvPr id="4" name="Content Placeholder 3"/>
          <p:cNvSpPr>
            <a:spLocks noGrp="1"/>
          </p:cNvSpPr>
          <p:nvPr>
            <p:ph sz="half" idx="2"/>
          </p:nvPr>
        </p:nvSpPr>
        <p:spPr/>
        <p:txBody>
          <a:bodyPr/>
          <a:lstStyle/>
          <a:p>
            <a:r>
              <a:rPr lang="en-US" dirty="0"/>
              <a:t>Finish Homework 49</a:t>
            </a:r>
          </a:p>
          <a:p>
            <a:r>
              <a:rPr lang="en-US" dirty="0"/>
              <a:t>Reminder: Tutorial Limit</a:t>
            </a:r>
          </a:p>
        </p:txBody>
      </p:sp>
      <p:pic>
        <p:nvPicPr>
          <p:cNvPr id="4098" name="Picture 2" descr="http://www.clipartlord.com/wp-content/uploads/2015/03/checkli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590" y="2649662"/>
            <a:ext cx="2681906" cy="289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78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Lesson 35 Assignment</a:t>
            </a:r>
          </a:p>
        </p:txBody>
      </p:sp>
      <p:sp>
        <p:nvSpPr>
          <p:cNvPr id="6" name="Content Placeholder 5"/>
          <p:cNvSpPr>
            <a:spLocks noGrp="1"/>
          </p:cNvSpPr>
          <p:nvPr>
            <p:ph sz="half" idx="2"/>
          </p:nvPr>
        </p:nvSpPr>
        <p:spPr>
          <a:xfrm>
            <a:off x="0" y="1331353"/>
            <a:ext cx="6172200" cy="5526647"/>
          </a:xfrm>
        </p:spPr>
        <p:txBody>
          <a:bodyPr/>
          <a:lstStyle/>
          <a:p>
            <a:r>
              <a:rPr lang="en-US" b="1" dirty="0"/>
              <a:t>Homework (Due 01/26-27/16)</a:t>
            </a:r>
            <a:endParaRPr lang="en-US" dirty="0"/>
          </a:p>
          <a:p>
            <a:pPr lvl="1"/>
            <a:r>
              <a:rPr lang="en-US" dirty="0"/>
              <a:t>Lesson 35 SB pages 288-290 #8, 14-16, Try These A-B (a-c), 18, 21-22</a:t>
            </a:r>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3801"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7809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Lesson </a:t>
            </a:r>
            <a:r>
              <a:rPr lang="en-US" dirty="0"/>
              <a:t>50</a:t>
            </a:r>
            <a:r>
              <a:rPr lang="en-US" dirty="0">
                <a:latin typeface="Eras Demi ITC" panose="020B0805030504020804" pitchFamily="34" charset="0"/>
              </a:rPr>
              <a:t> – Diligence</a:t>
            </a: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309150376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192207"/>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Assignment Log #3</a:t>
            </a:r>
          </a:p>
          <a:p>
            <a:pPr lvl="1">
              <a:buFont typeface="Elder Futhark" panose="020B0603050302020204" pitchFamily="34" charset="0"/>
              <a:buChar char="j"/>
            </a:pPr>
            <a:r>
              <a:rPr lang="en-US" dirty="0"/>
              <a:t>Lesson 49 Homework</a:t>
            </a:r>
          </a:p>
          <a:p>
            <a:pPr marL="0" indent="0">
              <a:buNone/>
            </a:pPr>
            <a:endParaRPr lang="en-US" sz="10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Lesson 50 Guided Notes</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186417"/>
            <a:ext cx="6172200" cy="4295590"/>
          </a:xfrm>
        </p:spPr>
        <p:txBody>
          <a:bodyPr>
            <a:normAutofit/>
          </a:bodyPr>
          <a:lstStyle/>
          <a:p>
            <a:pPr marL="0" indent="0">
              <a:buNone/>
            </a:pPr>
            <a:r>
              <a:rPr lang="en-US" dirty="0">
                <a:solidFill>
                  <a:srgbClr val="FF0000"/>
                </a:solidFill>
              </a:rPr>
              <a:t>Assignment(s) Due Today</a:t>
            </a:r>
          </a:p>
          <a:p>
            <a:r>
              <a:rPr lang="en-US" dirty="0"/>
              <a:t>Have on Desk Until Reviewed</a:t>
            </a:r>
          </a:p>
          <a:p>
            <a:pPr lvl="1"/>
            <a:r>
              <a:rPr lang="en-US" dirty="0"/>
              <a:t>Lesson 49 Homework</a:t>
            </a:r>
            <a:br>
              <a:rPr lang="en-US" dirty="0"/>
            </a:br>
            <a:r>
              <a:rPr lang="en-US" dirty="0"/>
              <a:t>SB page 375 #24-34 (even) and page 378 #10-15 (all)</a:t>
            </a:r>
          </a:p>
          <a:p>
            <a:pPr lvl="1"/>
            <a:endParaRPr lang="en-US" dirty="0"/>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 [5 minutes]</a:t>
            </a:r>
          </a:p>
          <a:p>
            <a:pPr marL="457200" lvl="1" indent="0">
              <a:buNone/>
            </a:pPr>
            <a:r>
              <a:rPr lang="en-US" dirty="0"/>
              <a:t>Get papers from your mailbox, work on Warm-Up in the guided notes, and update your Assignment Log #3.</a:t>
            </a:r>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321625467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Warm-Up [5 min]</a:t>
            </a:r>
          </a:p>
          <a:p>
            <a:pPr lvl="0"/>
            <a:r>
              <a:rPr lang="en-US" dirty="0"/>
              <a:t>Agenda/Objectives [5 min]</a:t>
            </a:r>
          </a:p>
          <a:p>
            <a:pPr lvl="0"/>
            <a:r>
              <a:rPr lang="en-US" dirty="0"/>
              <a:t>Review Lesson 49 [10 min]</a:t>
            </a:r>
          </a:p>
          <a:p>
            <a:pPr lvl="0"/>
            <a:r>
              <a:rPr lang="en-US" dirty="0"/>
              <a:t>Assignment Logs [5 min]</a:t>
            </a:r>
          </a:p>
          <a:p>
            <a:pPr lvl="0"/>
            <a:r>
              <a:rPr lang="en-US" dirty="0"/>
              <a:t>Error Check [15 min]</a:t>
            </a:r>
          </a:p>
          <a:p>
            <a:pPr lvl="0"/>
            <a:r>
              <a:rPr lang="en-US" dirty="0"/>
              <a:t>Quiz-Quiz [15 min]</a:t>
            </a:r>
          </a:p>
          <a:p>
            <a:pPr lvl="0"/>
            <a:r>
              <a:rPr lang="en-US" dirty="0"/>
              <a:t>Quiz 4.2 [30 min]</a:t>
            </a:r>
          </a:p>
          <a:p>
            <a:pPr lvl="0"/>
            <a:r>
              <a:rPr lang="en-US" dirty="0"/>
              <a:t>Wrap-Up [5 min]</a:t>
            </a:r>
          </a:p>
        </p:txBody>
      </p:sp>
      <p:sp>
        <p:nvSpPr>
          <p:cNvPr id="6" name="Content Placeholder 2"/>
          <p:cNvSpPr>
            <a:spLocks noGrp="1"/>
          </p:cNvSpPr>
          <p:nvPr>
            <p:ph sz="half" idx="2"/>
          </p:nvPr>
        </p:nvSpPr>
        <p:spPr>
          <a:xfrm>
            <a:off x="6172200" y="1331352"/>
            <a:ext cx="6019800" cy="5526648"/>
          </a:xfrm>
        </p:spPr>
        <p:txBody>
          <a:bodyPr>
            <a:normAutofit/>
          </a:bodyPr>
          <a:lstStyle/>
          <a:p>
            <a:r>
              <a:rPr lang="en-US" dirty="0"/>
              <a:t>Diligence</a:t>
            </a:r>
          </a:p>
          <a:p>
            <a:pPr lvl="1"/>
            <a:r>
              <a:rPr lang="en-US" dirty="0"/>
              <a:t>Careful and persistent work or effort.</a:t>
            </a:r>
          </a:p>
        </p:txBody>
      </p:sp>
      <p:pic>
        <p:nvPicPr>
          <p:cNvPr id="2050" name="Picture 2" descr="http://images.clipartpanda.com/teacher-apple-clipart-red-appl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7" y="3568568"/>
            <a:ext cx="2371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19609" y="0"/>
            <a:ext cx="3724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ras Demi ITC" panose="020B0805030504020804" pitchFamily="34" charset="0"/>
                <a:ea typeface="+mj-ea"/>
                <a:cs typeface="+mj-cs"/>
              </a:defRPr>
            </a:lvl1pPr>
          </a:lstStyle>
          <a:p>
            <a:r>
              <a:rPr lang="en-US" dirty="0"/>
              <a:t>Apple Word</a:t>
            </a:r>
          </a:p>
        </p:txBody>
      </p:sp>
    </p:spTree>
    <p:extLst>
      <p:ext uri="{BB962C8B-B14F-4D97-AF65-F5344CB8AC3E}">
        <p14:creationId xmlns:p14="http://schemas.microsoft.com/office/powerpoint/2010/main" val="242382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circle(in)">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write and graph exponential functions.</a:t>
            </a:r>
          </a:p>
          <a:p>
            <a:pPr marL="514350" lvl="0" indent="-514350">
              <a:buFont typeface="+mj-lt"/>
              <a:buAutoNum type="arabicPeriod"/>
            </a:pPr>
            <a:r>
              <a:rPr lang="en-US" dirty="0"/>
              <a:t>Students will be able to classify polynomials.</a:t>
            </a:r>
          </a:p>
          <a:p>
            <a:pPr marL="514350" lvl="0" indent="-514350">
              <a:buFont typeface="+mj-lt"/>
              <a:buAutoNum type="arabicPeriod"/>
            </a:pPr>
            <a:r>
              <a:rPr lang="en-US" dirty="0"/>
              <a:t>Students will be able to follow directions.</a:t>
            </a:r>
          </a:p>
          <a:p>
            <a:pPr marL="514350" lvl="0" indent="-514350">
              <a:buFont typeface="+mj-lt"/>
              <a:buAutoNum type="arabicPeriod"/>
            </a:pPr>
            <a:r>
              <a:rPr lang="en-US" dirty="0"/>
              <a:t>Students will be able to meet the student expectations.</a:t>
            </a:r>
          </a:p>
        </p:txBody>
      </p:sp>
      <p:pic>
        <p:nvPicPr>
          <p:cNvPr id="3080" name="Picture 8" descr="http://www.clker.com/cliparts/t/n/E/C/9/p/hockey-goal-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54113"/>
            <a:ext cx="3011557" cy="330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60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not talk while another person is talking.</a:t>
            </a:r>
          </a:p>
          <a:p>
            <a:pPr marL="514350" lvl="0" indent="-514350">
              <a:buFont typeface="+mj-lt"/>
              <a:buAutoNum type="arabicPeriod"/>
            </a:pPr>
            <a:r>
              <a:rPr lang="en-US" dirty="0"/>
              <a:t>Students will stay off their phones during class.</a:t>
            </a:r>
          </a:p>
          <a:p>
            <a:pPr marL="514350" lvl="0" indent="-514350">
              <a:buFont typeface="+mj-lt"/>
              <a:buAutoNum type="arabicPeriod"/>
            </a:pPr>
            <a:r>
              <a:rPr lang="en-US" dirty="0"/>
              <a:t>Students will not eat, drink, or chew gum.</a:t>
            </a:r>
          </a:p>
          <a:p>
            <a:pPr marL="514350" lvl="0" indent="-514350">
              <a:buFont typeface="+mj-lt"/>
              <a:buAutoNum type="arabicPeriod"/>
            </a:pPr>
            <a:r>
              <a:rPr lang="en-US" dirty="0"/>
              <a:t>Students will stay in their seat during the lesson.</a:t>
            </a:r>
          </a:p>
          <a:p>
            <a:pPr marL="514350" lvl="0" indent="-514350">
              <a:buFont typeface="+mj-lt"/>
              <a:buAutoNum type="arabicPeriod"/>
            </a:pPr>
            <a:r>
              <a:rPr lang="en-US" dirty="0"/>
              <a:t>Students will sign out and take 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6346" y="3134443"/>
            <a:ext cx="2395021" cy="372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14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7374" y="119268"/>
            <a:ext cx="6039678" cy="1325563"/>
          </a:xfrm>
        </p:spPr>
        <p:txBody>
          <a:bodyPr/>
          <a:lstStyle/>
          <a:p>
            <a:r>
              <a:rPr lang="en-US" dirty="0"/>
              <a:t>Review Lesson 49</a:t>
            </a:r>
          </a:p>
        </p:txBody>
      </p:sp>
      <p:sp>
        <p:nvSpPr>
          <p:cNvPr id="5" name="Content Placeholder 4"/>
          <p:cNvSpPr>
            <a:spLocks noGrp="1"/>
          </p:cNvSpPr>
          <p:nvPr>
            <p:ph sz="half" idx="2"/>
          </p:nvPr>
        </p:nvSpPr>
        <p:spPr>
          <a:xfrm>
            <a:off x="4502426" y="1462919"/>
            <a:ext cx="7689574" cy="5295689"/>
          </a:xfrm>
        </p:spPr>
        <p:txBody>
          <a:bodyPr/>
          <a:lstStyle/>
          <a:p>
            <a:r>
              <a:rPr lang="en-US" dirty="0"/>
              <a:t>SB page 375 #24-34 (even) and page 378 #10-15 (all)</a:t>
            </a:r>
          </a:p>
          <a:p>
            <a:r>
              <a:rPr lang="en-US" dirty="0"/>
              <a:t>Turn in your homework!</a:t>
            </a:r>
          </a:p>
        </p:txBody>
      </p:sp>
      <p:pic>
        <p:nvPicPr>
          <p:cNvPr id="1028" name="Picture 4" descr="http://images.clipartpanda.com/homework-clipart-jRiARd6cL.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9451" y="119268"/>
            <a:ext cx="4114460" cy="292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73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Assignment Logs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latin typeface="Eras Demi ITC" panose="020B0805030504020804" pitchFamily="34" charset="0"/>
              </a:rPr>
              <a:t>Take out assignment log #3</a:t>
            </a:r>
          </a:p>
        </p:txBody>
      </p:sp>
    </p:spTree>
    <p:extLst>
      <p:ext uri="{BB962C8B-B14F-4D97-AF65-F5344CB8AC3E}">
        <p14:creationId xmlns:p14="http://schemas.microsoft.com/office/powerpoint/2010/main" val="426787372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Error Check</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latin typeface="Eras Demi ITC" panose="020B0805030504020804" pitchFamily="34" charset="0"/>
              </a:rPr>
              <a:t>Look at the front board</a:t>
            </a:r>
          </a:p>
        </p:txBody>
      </p:sp>
    </p:spTree>
    <p:extLst>
      <p:ext uri="{BB962C8B-B14F-4D97-AF65-F5344CB8AC3E}">
        <p14:creationId xmlns:p14="http://schemas.microsoft.com/office/powerpoint/2010/main" val="184066943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Quiz-Quiz</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Take out a whiteboard</a:t>
            </a:r>
            <a:endParaRPr lang="en-US" dirty="0">
              <a:latin typeface="Eras Demi ITC" panose="020B0805030504020804" pitchFamily="34" charset="0"/>
            </a:endParaRPr>
          </a:p>
        </p:txBody>
      </p:sp>
    </p:spTree>
    <p:extLst>
      <p:ext uri="{BB962C8B-B14F-4D97-AF65-F5344CB8AC3E}">
        <p14:creationId xmlns:p14="http://schemas.microsoft.com/office/powerpoint/2010/main" val="313371954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Quiz 4.2</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Put everything away under your desk except for a pen/pencil</a:t>
            </a:r>
            <a:endParaRPr lang="en-US" dirty="0">
              <a:latin typeface="Eras Demi ITC" panose="020B0805030504020804" pitchFamily="34" charset="0"/>
            </a:endParaRPr>
          </a:p>
        </p:txBody>
      </p:sp>
    </p:spTree>
    <p:extLst>
      <p:ext uri="{BB962C8B-B14F-4D97-AF65-F5344CB8AC3E}">
        <p14:creationId xmlns:p14="http://schemas.microsoft.com/office/powerpoint/2010/main" val="3709566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Tasks</a:t>
            </a:r>
          </a:p>
        </p:txBody>
      </p:sp>
      <p:sp>
        <p:nvSpPr>
          <p:cNvPr id="3" name="Content Placeholder 2"/>
          <p:cNvSpPr>
            <a:spLocks noGrp="1"/>
          </p:cNvSpPr>
          <p:nvPr>
            <p:ph sz="half" idx="1"/>
          </p:nvPr>
        </p:nvSpPr>
        <p:spPr/>
        <p:txBody>
          <a:bodyPr/>
          <a:lstStyle/>
          <a:p>
            <a:r>
              <a:rPr lang="en-US" dirty="0"/>
              <a:t>Wrap-Up</a:t>
            </a:r>
          </a:p>
        </p:txBody>
      </p:sp>
      <p:sp>
        <p:nvSpPr>
          <p:cNvPr id="4" name="Content Placeholder 3"/>
          <p:cNvSpPr>
            <a:spLocks noGrp="1"/>
          </p:cNvSpPr>
          <p:nvPr>
            <p:ph sz="half" idx="2"/>
          </p:nvPr>
        </p:nvSpPr>
        <p:spPr/>
        <p:txBody>
          <a:bodyPr/>
          <a:lstStyle/>
          <a:p>
            <a:r>
              <a:rPr lang="en-US" dirty="0"/>
              <a:t>Finish Homework 35</a:t>
            </a:r>
          </a:p>
          <a:p>
            <a:r>
              <a:rPr lang="en-US" dirty="0"/>
              <a:t>Assignment Log #1 Signed</a:t>
            </a:r>
            <a:br>
              <a:rPr lang="en-US" dirty="0"/>
            </a:br>
            <a:r>
              <a:rPr lang="en-US" dirty="0"/>
              <a:t>(Due 01/28/29/16)</a:t>
            </a:r>
          </a:p>
          <a:p>
            <a:r>
              <a:rPr lang="en-US" dirty="0"/>
              <a:t>Start using Assignment Log #2</a:t>
            </a:r>
          </a:p>
        </p:txBody>
      </p:sp>
      <p:pic>
        <p:nvPicPr>
          <p:cNvPr id="4098" name="Picture 2" descr="http://www.clipartlord.com/wp-content/uploads/2015/03/checkli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590" y="2649662"/>
            <a:ext cx="2681906" cy="289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6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Assignment(s)</a:t>
            </a:r>
          </a:p>
        </p:txBody>
      </p:sp>
      <p:sp>
        <p:nvSpPr>
          <p:cNvPr id="6" name="Content Placeholder 5"/>
          <p:cNvSpPr>
            <a:spLocks noGrp="1"/>
          </p:cNvSpPr>
          <p:nvPr>
            <p:ph sz="half" idx="2"/>
          </p:nvPr>
        </p:nvSpPr>
        <p:spPr>
          <a:xfrm>
            <a:off x="-1" y="1331353"/>
            <a:ext cx="6410739" cy="5526647"/>
          </a:xfrm>
        </p:spPr>
        <p:txBody>
          <a:bodyPr/>
          <a:lstStyle/>
          <a:p>
            <a:r>
              <a:rPr lang="en-US" b="1" dirty="0"/>
              <a:t>Homework 50 (Due 03/14/16)</a:t>
            </a:r>
            <a:endParaRPr lang="en-US" dirty="0"/>
          </a:p>
          <a:p>
            <a:pPr lvl="1"/>
            <a:r>
              <a:rPr lang="en-US" dirty="0"/>
              <a:t>Lesson 50 Homework Worksheet (all)</a:t>
            </a:r>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95011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Tasks</a:t>
            </a:r>
          </a:p>
        </p:txBody>
      </p:sp>
      <p:sp>
        <p:nvSpPr>
          <p:cNvPr id="3" name="Content Placeholder 2"/>
          <p:cNvSpPr>
            <a:spLocks noGrp="1"/>
          </p:cNvSpPr>
          <p:nvPr>
            <p:ph sz="half" idx="1"/>
          </p:nvPr>
        </p:nvSpPr>
        <p:spPr/>
        <p:txBody>
          <a:bodyPr/>
          <a:lstStyle/>
          <a:p>
            <a:r>
              <a:rPr lang="en-US" dirty="0"/>
              <a:t>Wrap-Up</a:t>
            </a:r>
          </a:p>
          <a:p>
            <a:pPr lvl="1"/>
            <a:r>
              <a:rPr lang="en-US" dirty="0"/>
              <a:t>Graphs of exponential functions</a:t>
            </a:r>
          </a:p>
          <a:p>
            <a:pPr lvl="1"/>
            <a:r>
              <a:rPr lang="en-US" dirty="0"/>
              <a:t>Classifying polynomials</a:t>
            </a:r>
          </a:p>
          <a:p>
            <a:pPr lvl="1"/>
            <a:r>
              <a:rPr lang="en-US" dirty="0"/>
              <a:t>Directions</a:t>
            </a:r>
          </a:p>
          <a:p>
            <a:pPr lvl="1"/>
            <a:endParaRPr lang="en-US" dirty="0"/>
          </a:p>
        </p:txBody>
      </p:sp>
      <p:sp>
        <p:nvSpPr>
          <p:cNvPr id="4" name="Content Placeholder 3"/>
          <p:cNvSpPr>
            <a:spLocks noGrp="1"/>
          </p:cNvSpPr>
          <p:nvPr>
            <p:ph sz="half" idx="2"/>
          </p:nvPr>
        </p:nvSpPr>
        <p:spPr/>
        <p:txBody>
          <a:bodyPr/>
          <a:lstStyle/>
          <a:p>
            <a:r>
              <a:rPr lang="en-US" dirty="0"/>
              <a:t>Finish Homework 50</a:t>
            </a:r>
          </a:p>
          <a:p>
            <a:pPr lvl="1"/>
            <a:r>
              <a:rPr lang="en-US" dirty="0"/>
              <a:t>Attach Lesson 46 Homework if you classified the polynomials already.</a:t>
            </a:r>
          </a:p>
          <a:p>
            <a:r>
              <a:rPr lang="en-US" dirty="0"/>
              <a:t>Reminder: Tutorial Limit</a:t>
            </a:r>
          </a:p>
        </p:txBody>
      </p:sp>
      <p:pic>
        <p:nvPicPr>
          <p:cNvPr id="4098" name="Picture 2" descr="http://www.clipartlord.com/wp-content/uploads/2015/03/checkli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590" y="3504428"/>
            <a:ext cx="2681906" cy="289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70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Lesson </a:t>
            </a:r>
            <a:r>
              <a:rPr lang="en-US" dirty="0"/>
              <a:t>51</a:t>
            </a:r>
            <a:r>
              <a:rPr lang="en-US" dirty="0">
                <a:latin typeface="Eras Demi ITC" panose="020B0805030504020804" pitchFamily="34" charset="0"/>
              </a:rPr>
              <a:t> – </a:t>
            </a:r>
            <a:r>
              <a:rPr lang="en-US" dirty="0"/>
              <a:t>Versatile</a:t>
            </a:r>
            <a:endParaRPr lang="en-US" dirty="0">
              <a:latin typeface="Eras Demi ITC" panose="020B0805030504020804" pitchFamily="34" charset="0"/>
            </a:endParaRP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425649844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192207"/>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Lesson 50 Homework</a:t>
            </a:r>
          </a:p>
          <a:p>
            <a:pPr lvl="1">
              <a:buFont typeface="Elder Futhark" panose="020B0603050302020204" pitchFamily="34" charset="0"/>
              <a:buChar char="j"/>
            </a:pPr>
            <a:r>
              <a:rPr lang="en-US" dirty="0"/>
              <a:t>SB page 380</a:t>
            </a:r>
          </a:p>
          <a:p>
            <a:pPr marL="0" indent="0">
              <a:buNone/>
            </a:pPr>
            <a:endParaRPr lang="en-US" sz="10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Lesson 51 Guided Notes</a:t>
            </a:r>
          </a:p>
          <a:p>
            <a:pPr lvl="1">
              <a:buFont typeface="Elder Futhark" panose="020B0603050302020204" pitchFamily="34" charset="0"/>
              <a:buChar char="j"/>
            </a:pPr>
            <a:r>
              <a:rPr lang="en-US" dirty="0"/>
              <a:t>Assignment Log #4</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186417"/>
            <a:ext cx="6172200" cy="4295590"/>
          </a:xfrm>
        </p:spPr>
        <p:txBody>
          <a:bodyPr>
            <a:normAutofit/>
          </a:bodyPr>
          <a:lstStyle/>
          <a:p>
            <a:pPr marL="0" indent="0">
              <a:buNone/>
            </a:pPr>
            <a:r>
              <a:rPr lang="en-US" dirty="0">
                <a:solidFill>
                  <a:srgbClr val="FF0000"/>
                </a:solidFill>
              </a:rPr>
              <a:t>Assignment(s) Due Today</a:t>
            </a:r>
          </a:p>
          <a:p>
            <a:r>
              <a:rPr lang="en-US" dirty="0"/>
              <a:t>Have on Desk Until Reviewed</a:t>
            </a:r>
          </a:p>
          <a:p>
            <a:pPr lvl="1"/>
            <a:r>
              <a:rPr lang="en-US" dirty="0"/>
              <a:t>Lesson 50 Homework Worksheet (all)</a:t>
            </a:r>
          </a:p>
          <a:p>
            <a:pPr lvl="1"/>
            <a:endParaRPr lang="en-US" dirty="0"/>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 [5 minutes]</a:t>
            </a:r>
          </a:p>
          <a:p>
            <a:pPr marL="457200" lvl="1" indent="0">
              <a:buNone/>
            </a:pPr>
            <a:r>
              <a:rPr lang="en-US" dirty="0"/>
              <a:t>Get papers from your mailbox, work on Warm-Up in the guided notes, and update your Assignment Log #4.</a:t>
            </a:r>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110876088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Warm-Up [5 min]</a:t>
            </a:r>
          </a:p>
          <a:p>
            <a:pPr lvl="0"/>
            <a:r>
              <a:rPr lang="en-US" dirty="0"/>
              <a:t>Agenda/Objectives [5 min]</a:t>
            </a:r>
          </a:p>
          <a:p>
            <a:pPr lvl="0"/>
            <a:r>
              <a:rPr lang="en-US" dirty="0"/>
              <a:t>Review Lesson 50 [10 min]</a:t>
            </a:r>
          </a:p>
          <a:p>
            <a:pPr lvl="0"/>
            <a:r>
              <a:rPr lang="en-US" dirty="0"/>
              <a:t>Guided Notes and Practice [20 min]</a:t>
            </a:r>
          </a:p>
          <a:p>
            <a:pPr lvl="0"/>
            <a:r>
              <a:rPr lang="en-US" dirty="0"/>
              <a:t>Wrap-Up [5 min]</a:t>
            </a:r>
          </a:p>
        </p:txBody>
      </p:sp>
      <p:sp>
        <p:nvSpPr>
          <p:cNvPr id="6" name="Content Placeholder 2"/>
          <p:cNvSpPr>
            <a:spLocks noGrp="1"/>
          </p:cNvSpPr>
          <p:nvPr>
            <p:ph sz="half" idx="2"/>
          </p:nvPr>
        </p:nvSpPr>
        <p:spPr>
          <a:xfrm>
            <a:off x="6172200" y="1331352"/>
            <a:ext cx="6019800" cy="5526648"/>
          </a:xfrm>
        </p:spPr>
        <p:txBody>
          <a:bodyPr>
            <a:normAutofit/>
          </a:bodyPr>
          <a:lstStyle/>
          <a:p>
            <a:r>
              <a:rPr lang="en-US" dirty="0"/>
              <a:t>Versatile</a:t>
            </a:r>
          </a:p>
          <a:p>
            <a:pPr lvl="1"/>
            <a:r>
              <a:rPr lang="en-US" dirty="0"/>
              <a:t>Able to adapt or be adapted to many different functions or activities</a:t>
            </a:r>
          </a:p>
        </p:txBody>
      </p:sp>
      <p:pic>
        <p:nvPicPr>
          <p:cNvPr id="2050" name="Picture 2" descr="http://images.clipartpanda.com/teacher-apple-clipart-red-appl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7" y="3568568"/>
            <a:ext cx="2371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19609" y="0"/>
            <a:ext cx="3724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ras Demi ITC" panose="020B0805030504020804" pitchFamily="34" charset="0"/>
                <a:ea typeface="+mj-ea"/>
                <a:cs typeface="+mj-cs"/>
              </a:defRPr>
            </a:lvl1pPr>
          </a:lstStyle>
          <a:p>
            <a:r>
              <a:rPr lang="en-US" dirty="0"/>
              <a:t>Apple Word</a:t>
            </a:r>
          </a:p>
        </p:txBody>
      </p:sp>
    </p:spTree>
    <p:extLst>
      <p:ext uri="{BB962C8B-B14F-4D97-AF65-F5344CB8AC3E}">
        <p14:creationId xmlns:p14="http://schemas.microsoft.com/office/powerpoint/2010/main" val="98692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circle(in)">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multiply polynomials.</a:t>
            </a:r>
          </a:p>
          <a:p>
            <a:pPr marL="514350" lvl="0" indent="-514350">
              <a:buFont typeface="+mj-lt"/>
              <a:buAutoNum type="arabicPeriod"/>
            </a:pPr>
            <a:r>
              <a:rPr lang="en-US" dirty="0"/>
              <a:t>Students will be able to meet the student expectations.</a:t>
            </a:r>
          </a:p>
        </p:txBody>
      </p:sp>
      <p:pic>
        <p:nvPicPr>
          <p:cNvPr id="3080" name="Picture 8" descr="http://www.clker.com/cliparts/t/n/E/C/9/p/hockey-goal-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54113"/>
            <a:ext cx="3011557" cy="330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97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not talk while another person is talking.</a:t>
            </a:r>
          </a:p>
          <a:p>
            <a:pPr marL="514350" lvl="0" indent="-514350">
              <a:buFont typeface="+mj-lt"/>
              <a:buAutoNum type="arabicPeriod"/>
            </a:pPr>
            <a:r>
              <a:rPr lang="en-US" dirty="0"/>
              <a:t>Students will stay off their phones during class.</a:t>
            </a:r>
          </a:p>
          <a:p>
            <a:pPr marL="514350" lvl="0" indent="-514350">
              <a:buFont typeface="+mj-lt"/>
              <a:buAutoNum type="arabicPeriod"/>
            </a:pPr>
            <a:r>
              <a:rPr lang="en-US" dirty="0"/>
              <a:t>Students will not eat, drink, or chew gum.</a:t>
            </a:r>
          </a:p>
          <a:p>
            <a:pPr marL="514350" lvl="0" indent="-514350">
              <a:buFont typeface="+mj-lt"/>
              <a:buAutoNum type="arabicPeriod"/>
            </a:pPr>
            <a:r>
              <a:rPr lang="en-US" dirty="0"/>
              <a:t>Students will stay in their seat during the lesson.</a:t>
            </a:r>
          </a:p>
          <a:p>
            <a:pPr marL="514350" lvl="0" indent="-514350">
              <a:buFont typeface="+mj-lt"/>
              <a:buAutoNum type="arabicPeriod"/>
            </a:pPr>
            <a:r>
              <a:rPr lang="en-US" dirty="0"/>
              <a:t>Students will sign out and take 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6346" y="3134443"/>
            <a:ext cx="2395021" cy="372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52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7374" y="119268"/>
            <a:ext cx="6039678" cy="1325563"/>
          </a:xfrm>
        </p:spPr>
        <p:txBody>
          <a:bodyPr/>
          <a:lstStyle/>
          <a:p>
            <a:r>
              <a:rPr lang="en-US" dirty="0"/>
              <a:t>Review Lesson 50</a:t>
            </a:r>
          </a:p>
        </p:txBody>
      </p:sp>
      <p:sp>
        <p:nvSpPr>
          <p:cNvPr id="5" name="Content Placeholder 4"/>
          <p:cNvSpPr>
            <a:spLocks noGrp="1"/>
          </p:cNvSpPr>
          <p:nvPr>
            <p:ph sz="half" idx="2"/>
          </p:nvPr>
        </p:nvSpPr>
        <p:spPr>
          <a:xfrm>
            <a:off x="4502426" y="1462919"/>
            <a:ext cx="7689574" cy="5295689"/>
          </a:xfrm>
        </p:spPr>
        <p:txBody>
          <a:bodyPr/>
          <a:lstStyle/>
          <a:p>
            <a:r>
              <a:rPr lang="en-US" dirty="0"/>
              <a:t>Lesson 50 Homework Worksheet (all)</a:t>
            </a:r>
          </a:p>
          <a:p>
            <a:r>
              <a:rPr lang="en-US" dirty="0"/>
              <a:t>Turn in your homework!</a:t>
            </a:r>
          </a:p>
        </p:txBody>
      </p:sp>
      <p:pic>
        <p:nvPicPr>
          <p:cNvPr id="1028" name="Picture 4" descr="http://images.clipartpanda.com/homework-clipart-jRiARd6cL.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9451" y="119268"/>
            <a:ext cx="4114460" cy="292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01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Lesson 51 Guided Notes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Turn to page 1</a:t>
            </a:r>
            <a:endParaRPr lang="en-US" dirty="0">
              <a:latin typeface="Eras Demi ITC" panose="020B0805030504020804" pitchFamily="34" charset="0"/>
            </a:endParaRPr>
          </a:p>
        </p:txBody>
      </p:sp>
    </p:spTree>
    <p:extLst>
      <p:ext uri="{BB962C8B-B14F-4D97-AF65-F5344CB8AC3E}">
        <p14:creationId xmlns:p14="http://schemas.microsoft.com/office/powerpoint/2010/main" val="177731466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Assignment(s)</a:t>
            </a:r>
          </a:p>
        </p:txBody>
      </p:sp>
      <p:sp>
        <p:nvSpPr>
          <p:cNvPr id="6" name="Content Placeholder 5"/>
          <p:cNvSpPr>
            <a:spLocks noGrp="1"/>
          </p:cNvSpPr>
          <p:nvPr>
            <p:ph sz="half" idx="2"/>
          </p:nvPr>
        </p:nvSpPr>
        <p:spPr>
          <a:xfrm>
            <a:off x="-1" y="1331353"/>
            <a:ext cx="6410739" cy="5526647"/>
          </a:xfrm>
        </p:spPr>
        <p:txBody>
          <a:bodyPr/>
          <a:lstStyle/>
          <a:p>
            <a:r>
              <a:rPr lang="en-US" b="1" dirty="0"/>
              <a:t>Homework 51 (Due 03/15-16/16)</a:t>
            </a:r>
            <a:endParaRPr lang="en-US" dirty="0"/>
          </a:p>
          <a:p>
            <a:pPr lvl="1"/>
            <a:r>
              <a:rPr lang="en-US" dirty="0"/>
              <a:t>Lesson 51 Homework SB page 380 #9-22</a:t>
            </a:r>
          </a:p>
          <a:p>
            <a:r>
              <a:rPr lang="en-US" b="1" dirty="0"/>
              <a:t>Assignment Log #3 (Due 03/21/16)</a:t>
            </a:r>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566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Lesson 36 – Process</a:t>
            </a: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57657187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Tasks</a:t>
            </a:r>
          </a:p>
        </p:txBody>
      </p:sp>
      <p:sp>
        <p:nvSpPr>
          <p:cNvPr id="3" name="Content Placeholder 2"/>
          <p:cNvSpPr>
            <a:spLocks noGrp="1"/>
          </p:cNvSpPr>
          <p:nvPr>
            <p:ph sz="half" idx="1"/>
          </p:nvPr>
        </p:nvSpPr>
        <p:spPr/>
        <p:txBody>
          <a:bodyPr/>
          <a:lstStyle/>
          <a:p>
            <a:r>
              <a:rPr lang="en-US" dirty="0"/>
              <a:t>Wrap-Up</a:t>
            </a:r>
          </a:p>
          <a:p>
            <a:pPr lvl="1"/>
            <a:r>
              <a:rPr lang="en-US" dirty="0"/>
              <a:t>Rainbow Method</a:t>
            </a:r>
          </a:p>
          <a:p>
            <a:pPr lvl="1"/>
            <a:r>
              <a:rPr lang="en-US" dirty="0"/>
              <a:t>Special Products</a:t>
            </a:r>
          </a:p>
          <a:p>
            <a:pPr lvl="1"/>
            <a:r>
              <a:rPr lang="en-US" dirty="0"/>
              <a:t>Last Questions?</a:t>
            </a:r>
          </a:p>
        </p:txBody>
      </p:sp>
      <p:sp>
        <p:nvSpPr>
          <p:cNvPr id="4" name="Content Placeholder 3"/>
          <p:cNvSpPr>
            <a:spLocks noGrp="1"/>
          </p:cNvSpPr>
          <p:nvPr>
            <p:ph sz="half" idx="2"/>
          </p:nvPr>
        </p:nvSpPr>
        <p:spPr/>
        <p:txBody>
          <a:bodyPr/>
          <a:lstStyle/>
          <a:p>
            <a:r>
              <a:rPr lang="en-US" dirty="0"/>
              <a:t>Finish Homework 51</a:t>
            </a:r>
          </a:p>
          <a:p>
            <a:r>
              <a:rPr lang="en-US" dirty="0"/>
              <a:t>Assignment Log #3 Due Monday</a:t>
            </a:r>
          </a:p>
          <a:p>
            <a:r>
              <a:rPr lang="en-US" dirty="0"/>
              <a:t>Unit 4 Exam</a:t>
            </a:r>
          </a:p>
          <a:p>
            <a:pPr lvl="1"/>
            <a:r>
              <a:rPr lang="en-US" dirty="0"/>
              <a:t>Period 5: 3/29/16</a:t>
            </a:r>
          </a:p>
          <a:p>
            <a:pPr lvl="1"/>
            <a:r>
              <a:rPr lang="en-US" dirty="0"/>
              <a:t>Periods 4 and 6: 3/30/16</a:t>
            </a:r>
          </a:p>
        </p:txBody>
      </p:sp>
      <p:pic>
        <p:nvPicPr>
          <p:cNvPr id="4098" name="Picture 2" descr="http://www.clipartlord.com/wp-content/uploads/2015/03/checkli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590" y="3504428"/>
            <a:ext cx="2681906" cy="289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74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Lesson </a:t>
            </a:r>
            <a:r>
              <a:rPr lang="en-US" dirty="0"/>
              <a:t>52</a:t>
            </a:r>
            <a:r>
              <a:rPr lang="en-US" dirty="0">
                <a:latin typeface="Eras Demi ITC" panose="020B0805030504020804" pitchFamily="34" charset="0"/>
              </a:rPr>
              <a:t> – </a:t>
            </a:r>
            <a:r>
              <a:rPr lang="en-US" dirty="0"/>
              <a:t>Factor</a:t>
            </a:r>
            <a:endParaRPr lang="en-US" dirty="0">
              <a:latin typeface="Eras Demi ITC" panose="020B0805030504020804" pitchFamily="34" charset="0"/>
            </a:endParaRP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401069365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192207"/>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Lesson 51 Homework</a:t>
            </a:r>
          </a:p>
          <a:p>
            <a:pPr lvl="1">
              <a:buFont typeface="Elder Futhark" panose="020B0603050302020204" pitchFamily="34" charset="0"/>
              <a:buChar char="j"/>
            </a:pPr>
            <a:r>
              <a:rPr lang="en-US" dirty="0"/>
              <a:t>Assignment Log #4</a:t>
            </a:r>
          </a:p>
          <a:p>
            <a:pPr lvl="1">
              <a:buFont typeface="Elder Futhark" panose="020B0603050302020204" pitchFamily="34" charset="0"/>
              <a:buChar char="j"/>
            </a:pPr>
            <a:r>
              <a:rPr lang="en-US" dirty="0"/>
              <a:t>SB page 386-390</a:t>
            </a:r>
          </a:p>
          <a:p>
            <a:pPr marL="0" indent="0">
              <a:buNone/>
            </a:pPr>
            <a:endParaRPr lang="en-US" sz="10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Lesson 52 Guided Notes</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186417"/>
            <a:ext cx="6096000" cy="4295590"/>
          </a:xfrm>
        </p:spPr>
        <p:txBody>
          <a:bodyPr>
            <a:normAutofit/>
          </a:bodyPr>
          <a:lstStyle/>
          <a:p>
            <a:pPr marL="0" indent="0">
              <a:buNone/>
            </a:pPr>
            <a:r>
              <a:rPr lang="en-US" dirty="0">
                <a:solidFill>
                  <a:srgbClr val="FF0000"/>
                </a:solidFill>
              </a:rPr>
              <a:t>Assignment(s) Due Today</a:t>
            </a:r>
          </a:p>
          <a:p>
            <a:r>
              <a:rPr lang="en-US" dirty="0"/>
              <a:t>Have on Desk Until Reviewed</a:t>
            </a:r>
          </a:p>
          <a:p>
            <a:pPr lvl="1"/>
            <a:r>
              <a:rPr lang="en-US" dirty="0"/>
              <a:t>Lesson 51 Homework SB page 380 #9-22</a:t>
            </a:r>
          </a:p>
          <a:p>
            <a:pPr lvl="1"/>
            <a:endParaRPr lang="en-US" dirty="0"/>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 [5 minutes]</a:t>
            </a:r>
          </a:p>
          <a:p>
            <a:pPr marL="457200" lvl="1" indent="0">
              <a:buNone/>
            </a:pPr>
            <a:r>
              <a:rPr lang="en-US" dirty="0"/>
              <a:t>Get papers from your mailbox, work on Warm-Up in the guided notes, and update your Assignment Log #4.</a:t>
            </a:r>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171915315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Warm-Up [5 min]</a:t>
            </a:r>
          </a:p>
          <a:p>
            <a:pPr lvl="0"/>
            <a:r>
              <a:rPr lang="en-US" dirty="0"/>
              <a:t>Agenda/Objectives [5 min]</a:t>
            </a:r>
          </a:p>
          <a:p>
            <a:pPr lvl="0"/>
            <a:r>
              <a:rPr lang="en-US" dirty="0"/>
              <a:t>Review Lesson 51 [15 min]</a:t>
            </a:r>
          </a:p>
          <a:p>
            <a:pPr lvl="0"/>
            <a:r>
              <a:rPr lang="en-US" dirty="0"/>
              <a:t>Guided Notes and Practice [70 min]</a:t>
            </a:r>
          </a:p>
          <a:p>
            <a:pPr lvl="0"/>
            <a:r>
              <a:rPr lang="en-US" dirty="0"/>
              <a:t>Wrap-Up [5 min]</a:t>
            </a:r>
          </a:p>
        </p:txBody>
      </p:sp>
      <p:sp>
        <p:nvSpPr>
          <p:cNvPr id="6" name="Content Placeholder 2"/>
          <p:cNvSpPr>
            <a:spLocks noGrp="1"/>
          </p:cNvSpPr>
          <p:nvPr>
            <p:ph sz="half" idx="2"/>
          </p:nvPr>
        </p:nvSpPr>
        <p:spPr>
          <a:xfrm>
            <a:off x="6172200" y="1331352"/>
            <a:ext cx="6019800" cy="5526648"/>
          </a:xfrm>
        </p:spPr>
        <p:txBody>
          <a:bodyPr>
            <a:normAutofit/>
          </a:bodyPr>
          <a:lstStyle/>
          <a:p>
            <a:r>
              <a:rPr lang="en-US" dirty="0"/>
              <a:t>Factor</a:t>
            </a:r>
          </a:p>
          <a:p>
            <a:pPr lvl="1"/>
            <a:r>
              <a:rPr lang="en-US" dirty="0"/>
              <a:t>A circumstance, fact, or influence that contributes to a result or outcome</a:t>
            </a:r>
          </a:p>
        </p:txBody>
      </p:sp>
      <p:pic>
        <p:nvPicPr>
          <p:cNvPr id="2050" name="Picture 2" descr="http://images.clipartpanda.com/teacher-apple-clipart-red-appl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7" y="3568568"/>
            <a:ext cx="2371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19609" y="0"/>
            <a:ext cx="3724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ras Demi ITC" panose="020B0805030504020804" pitchFamily="34" charset="0"/>
                <a:ea typeface="+mj-ea"/>
                <a:cs typeface="+mj-cs"/>
              </a:defRPr>
            </a:lvl1pPr>
          </a:lstStyle>
          <a:p>
            <a:r>
              <a:rPr lang="en-US" dirty="0"/>
              <a:t>Apple Word</a:t>
            </a:r>
          </a:p>
        </p:txBody>
      </p:sp>
    </p:spTree>
    <p:extLst>
      <p:ext uri="{BB962C8B-B14F-4D97-AF65-F5344CB8AC3E}">
        <p14:creationId xmlns:p14="http://schemas.microsoft.com/office/powerpoint/2010/main" val="405738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circle(in)">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factor the greatest common factor from a polynomial.</a:t>
            </a:r>
          </a:p>
          <a:p>
            <a:pPr marL="514350" lvl="0" indent="-514350">
              <a:buFont typeface="+mj-lt"/>
              <a:buAutoNum type="arabicPeriod"/>
            </a:pPr>
            <a:r>
              <a:rPr lang="en-US" dirty="0"/>
              <a:t>Students will be able to factor a perfect square trinomial</a:t>
            </a:r>
          </a:p>
          <a:p>
            <a:pPr marL="514350" lvl="0" indent="-514350">
              <a:buFont typeface="+mj-lt"/>
              <a:buAutoNum type="arabicPeriod"/>
            </a:pPr>
            <a:r>
              <a:rPr lang="en-US" dirty="0"/>
              <a:t>Students will be able to factor a difference of two squares.</a:t>
            </a:r>
          </a:p>
          <a:p>
            <a:pPr marL="514350" lvl="0" indent="-514350">
              <a:buFont typeface="+mj-lt"/>
              <a:buAutoNum type="arabicPeriod"/>
            </a:pPr>
            <a:r>
              <a:rPr lang="en-US" dirty="0"/>
              <a:t>Students will be able to meet the student expectations.</a:t>
            </a:r>
          </a:p>
        </p:txBody>
      </p:sp>
      <p:pic>
        <p:nvPicPr>
          <p:cNvPr id="3080" name="Picture 8" descr="http://www.clker.com/cliparts/t/n/E/C/9/p/hockey-goal-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957557"/>
            <a:ext cx="2643809" cy="290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87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quiet and respectful while another person is talking.</a:t>
            </a:r>
          </a:p>
          <a:p>
            <a:pPr marL="514350" lvl="0" indent="-514350">
              <a:buFont typeface="+mj-lt"/>
              <a:buAutoNum type="arabicPeriod"/>
            </a:pPr>
            <a:r>
              <a:rPr lang="en-US" dirty="0"/>
              <a:t>Students will restrict cell phone activity to before and after class.</a:t>
            </a:r>
          </a:p>
          <a:p>
            <a:pPr marL="514350" lvl="0" indent="-514350">
              <a:buFont typeface="+mj-lt"/>
              <a:buAutoNum type="arabicPeriod"/>
            </a:pPr>
            <a:r>
              <a:rPr lang="en-US" dirty="0"/>
              <a:t>Students will eat food, drink beverages, and chew gum before and after class</a:t>
            </a:r>
          </a:p>
          <a:p>
            <a:pPr marL="514350" lvl="0" indent="-514350">
              <a:buFont typeface="+mj-lt"/>
              <a:buAutoNum type="arabicPeriod"/>
            </a:pPr>
            <a:r>
              <a:rPr lang="en-US" dirty="0"/>
              <a:t>Students will stay in their assigned seat during class.</a:t>
            </a:r>
          </a:p>
          <a:p>
            <a:pPr marL="514350" lvl="0" indent="-514350">
              <a:buFont typeface="+mj-lt"/>
              <a:buAutoNum type="arabicPeriod"/>
            </a:pPr>
            <a:r>
              <a:rPr lang="en-US" dirty="0"/>
              <a:t>Students will ask the teacher, sign out, and take</a:t>
            </a:r>
            <a:br>
              <a:rPr lang="en-US" dirty="0"/>
            </a:br>
            <a:r>
              <a:rPr lang="en-US" dirty="0"/>
              <a:t>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0165" y="3466869"/>
            <a:ext cx="2181202" cy="3391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21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7374" y="119268"/>
            <a:ext cx="6039678" cy="1325563"/>
          </a:xfrm>
        </p:spPr>
        <p:txBody>
          <a:bodyPr/>
          <a:lstStyle/>
          <a:p>
            <a:r>
              <a:rPr lang="en-US" dirty="0"/>
              <a:t>Review Lesson 51</a:t>
            </a:r>
          </a:p>
        </p:txBody>
      </p:sp>
      <p:sp>
        <p:nvSpPr>
          <p:cNvPr id="5" name="Content Placeholder 4"/>
          <p:cNvSpPr>
            <a:spLocks noGrp="1"/>
          </p:cNvSpPr>
          <p:nvPr>
            <p:ph sz="half" idx="2"/>
          </p:nvPr>
        </p:nvSpPr>
        <p:spPr>
          <a:xfrm>
            <a:off x="4502426" y="1462919"/>
            <a:ext cx="7689574" cy="5295689"/>
          </a:xfrm>
        </p:spPr>
        <p:txBody>
          <a:bodyPr/>
          <a:lstStyle/>
          <a:p>
            <a:r>
              <a:rPr lang="en-US" dirty="0"/>
              <a:t>Lesson 51 Homework SB page 380 #9-22</a:t>
            </a:r>
          </a:p>
          <a:p>
            <a:r>
              <a:rPr lang="en-US" dirty="0"/>
              <a:t>Turn in your homework!</a:t>
            </a:r>
          </a:p>
        </p:txBody>
      </p:sp>
      <p:pic>
        <p:nvPicPr>
          <p:cNvPr id="1028" name="Picture 4" descr="http://images.clipartpanda.com/homework-clipart-jRiARd6cL.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9451" y="119268"/>
            <a:ext cx="4114460" cy="292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92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Lesson 52 Guided Notes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Turn to page 1</a:t>
            </a:r>
            <a:endParaRPr lang="en-US" dirty="0">
              <a:latin typeface="Eras Demi ITC" panose="020B0805030504020804" pitchFamily="34" charset="0"/>
            </a:endParaRPr>
          </a:p>
        </p:txBody>
      </p:sp>
    </p:spTree>
    <p:extLst>
      <p:ext uri="{BB962C8B-B14F-4D97-AF65-F5344CB8AC3E}">
        <p14:creationId xmlns:p14="http://schemas.microsoft.com/office/powerpoint/2010/main" val="367014797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Assignment(s)</a:t>
            </a:r>
          </a:p>
        </p:txBody>
      </p:sp>
      <p:sp>
        <p:nvSpPr>
          <p:cNvPr id="6" name="Content Placeholder 5"/>
          <p:cNvSpPr>
            <a:spLocks noGrp="1"/>
          </p:cNvSpPr>
          <p:nvPr>
            <p:ph sz="half" idx="2"/>
          </p:nvPr>
        </p:nvSpPr>
        <p:spPr>
          <a:xfrm>
            <a:off x="-1" y="1331353"/>
            <a:ext cx="6410739" cy="5526647"/>
          </a:xfrm>
        </p:spPr>
        <p:txBody>
          <a:bodyPr/>
          <a:lstStyle/>
          <a:p>
            <a:r>
              <a:rPr lang="en-US" b="1" dirty="0"/>
              <a:t>Homework 52 (Due 03/17-18/16)</a:t>
            </a:r>
            <a:br>
              <a:rPr lang="en-US" dirty="0"/>
            </a:br>
            <a:r>
              <a:rPr lang="en-US" dirty="0"/>
              <a:t>SB pages 386-387 #Try These A (a-c), 9-14, and pages 389-390 #8-9, 16-17, 20-24, 27-29</a:t>
            </a:r>
          </a:p>
          <a:p>
            <a:r>
              <a:rPr lang="en-US" b="1" dirty="0"/>
              <a:t>Assignment Log #3 (Due 03/21/16)</a:t>
            </a:r>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69272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Tasks</a:t>
            </a:r>
          </a:p>
        </p:txBody>
      </p:sp>
      <p:sp>
        <p:nvSpPr>
          <p:cNvPr id="3" name="Content Placeholder 2"/>
          <p:cNvSpPr>
            <a:spLocks noGrp="1"/>
          </p:cNvSpPr>
          <p:nvPr>
            <p:ph sz="half" idx="1"/>
          </p:nvPr>
        </p:nvSpPr>
        <p:spPr/>
        <p:txBody>
          <a:bodyPr/>
          <a:lstStyle/>
          <a:p>
            <a:r>
              <a:rPr lang="en-US" dirty="0"/>
              <a:t>Wrap-Up</a:t>
            </a:r>
          </a:p>
          <a:p>
            <a:pPr lvl="1"/>
            <a:r>
              <a:rPr lang="en-US" dirty="0"/>
              <a:t>GCF</a:t>
            </a:r>
          </a:p>
          <a:p>
            <a:pPr lvl="1"/>
            <a:r>
              <a:rPr lang="en-US" dirty="0"/>
              <a:t>Special Products</a:t>
            </a:r>
          </a:p>
          <a:p>
            <a:pPr lvl="1"/>
            <a:r>
              <a:rPr lang="en-US" dirty="0"/>
              <a:t>Last Questions?</a:t>
            </a:r>
          </a:p>
        </p:txBody>
      </p:sp>
      <p:sp>
        <p:nvSpPr>
          <p:cNvPr id="4" name="Content Placeholder 3"/>
          <p:cNvSpPr>
            <a:spLocks noGrp="1"/>
          </p:cNvSpPr>
          <p:nvPr>
            <p:ph sz="half" idx="2"/>
          </p:nvPr>
        </p:nvSpPr>
        <p:spPr/>
        <p:txBody>
          <a:bodyPr/>
          <a:lstStyle/>
          <a:p>
            <a:r>
              <a:rPr lang="en-US" dirty="0"/>
              <a:t>Finish Homework 52</a:t>
            </a:r>
          </a:p>
          <a:p>
            <a:r>
              <a:rPr lang="en-US" dirty="0"/>
              <a:t>Assignment Log #3 Due Monday</a:t>
            </a:r>
          </a:p>
          <a:p>
            <a:r>
              <a:rPr lang="en-US" dirty="0"/>
              <a:t>Unit 4 Exam</a:t>
            </a:r>
          </a:p>
          <a:p>
            <a:pPr lvl="1"/>
            <a:r>
              <a:rPr lang="en-US" dirty="0"/>
              <a:t>Period 5: 3/29/16</a:t>
            </a:r>
          </a:p>
          <a:p>
            <a:pPr lvl="1"/>
            <a:r>
              <a:rPr lang="en-US" dirty="0"/>
              <a:t>Periods 4 and 6: 3/30/16</a:t>
            </a:r>
          </a:p>
        </p:txBody>
      </p:sp>
      <p:pic>
        <p:nvPicPr>
          <p:cNvPr id="4098" name="Picture 2" descr="http://www.clipartlord.com/wp-content/uploads/2015/03/checkli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590" y="3504428"/>
            <a:ext cx="2681906" cy="289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17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331353"/>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Lesson 35 Guided Notes</a:t>
            </a:r>
          </a:p>
          <a:p>
            <a:pPr lvl="1">
              <a:buFont typeface="Elder Futhark" panose="020B0603050302020204" pitchFamily="34" charset="0"/>
              <a:buChar char="j"/>
            </a:pPr>
            <a:r>
              <a:rPr lang="en-US" dirty="0"/>
              <a:t>Homework 35</a:t>
            </a:r>
          </a:p>
          <a:p>
            <a:pPr lvl="1">
              <a:buFont typeface="Elder Futhark" panose="020B0603050302020204" pitchFamily="34" charset="0"/>
              <a:buChar char="j"/>
            </a:pPr>
            <a:r>
              <a:rPr lang="en-US" dirty="0"/>
              <a:t>SB pages 292-297</a:t>
            </a:r>
          </a:p>
          <a:p>
            <a:pPr marL="0" indent="0">
              <a:buNone/>
            </a:pPr>
            <a:endParaRPr lang="en-US" sz="24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Lesson 36 Guided Notes</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325563"/>
            <a:ext cx="6172200" cy="4295590"/>
          </a:xfrm>
        </p:spPr>
        <p:txBody>
          <a:bodyPr>
            <a:normAutofit/>
          </a:bodyPr>
          <a:lstStyle/>
          <a:p>
            <a:pPr marL="0" indent="0">
              <a:buNone/>
            </a:pPr>
            <a:r>
              <a:rPr lang="en-US" dirty="0">
                <a:solidFill>
                  <a:srgbClr val="FF0000"/>
                </a:solidFill>
              </a:rPr>
              <a:t>Assignment(s) Due Today</a:t>
            </a:r>
          </a:p>
          <a:p>
            <a:r>
              <a:rPr lang="en-US" dirty="0"/>
              <a:t>Homework 35</a:t>
            </a:r>
          </a:p>
          <a:p>
            <a:pPr lvl="1"/>
            <a:r>
              <a:rPr lang="en-US" dirty="0"/>
              <a:t>Lesson 35 SB pages 288-290 #8, 14-16, Try These A-B (a-c), 18, 21-22</a:t>
            </a:r>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a:t>
            </a:r>
          </a:p>
          <a:p>
            <a:pPr marL="457200" lvl="1" indent="0">
              <a:buNone/>
            </a:pPr>
            <a:r>
              <a:rPr lang="en-US" dirty="0"/>
              <a:t>Warm-up 36 in the guided notes.</a:t>
            </a:r>
          </a:p>
          <a:p>
            <a:pPr marL="457200" lvl="1" indent="0">
              <a:buFont typeface="Elder Futhark" panose="020B0603050302020204" pitchFamily="34" charset="0"/>
              <a:buNone/>
            </a:pPr>
            <a:endParaRPr lang="en-US" dirty="0"/>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242503540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Lesson </a:t>
            </a:r>
            <a:r>
              <a:rPr lang="en-US" dirty="0"/>
              <a:t>53</a:t>
            </a:r>
            <a:r>
              <a:rPr lang="en-US" dirty="0">
                <a:latin typeface="Eras Demi ITC" panose="020B0805030504020804" pitchFamily="34" charset="0"/>
              </a:rPr>
              <a:t> – </a:t>
            </a:r>
            <a:r>
              <a:rPr lang="en-US" dirty="0"/>
              <a:t>Organizer</a:t>
            </a:r>
            <a:endParaRPr lang="en-US" dirty="0">
              <a:latin typeface="Eras Demi ITC" panose="020B0805030504020804" pitchFamily="34" charset="0"/>
            </a:endParaRP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279589072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192207"/>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Lesson 52 Homework</a:t>
            </a:r>
          </a:p>
          <a:p>
            <a:pPr lvl="1">
              <a:buFont typeface="Elder Futhark" panose="020B0603050302020204" pitchFamily="34" charset="0"/>
              <a:buChar char="j"/>
            </a:pPr>
            <a:r>
              <a:rPr lang="en-US" dirty="0"/>
              <a:t>Assignment Log #4</a:t>
            </a:r>
          </a:p>
          <a:p>
            <a:pPr lvl="1">
              <a:buFont typeface="Elder Futhark" panose="020B0603050302020204" pitchFamily="34" charset="0"/>
              <a:buChar char="j"/>
            </a:pPr>
            <a:r>
              <a:rPr lang="en-US" dirty="0"/>
              <a:t>SB pages 397-401</a:t>
            </a:r>
          </a:p>
          <a:p>
            <a:pPr marL="0" indent="0">
              <a:buNone/>
            </a:pPr>
            <a:endParaRPr lang="en-US" sz="10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Lesson 53 Guided Notes</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186417"/>
            <a:ext cx="6096000" cy="4295590"/>
          </a:xfrm>
        </p:spPr>
        <p:txBody>
          <a:bodyPr>
            <a:normAutofit/>
          </a:bodyPr>
          <a:lstStyle/>
          <a:p>
            <a:pPr marL="0" indent="0">
              <a:buNone/>
            </a:pPr>
            <a:r>
              <a:rPr lang="en-US" dirty="0">
                <a:solidFill>
                  <a:srgbClr val="FF0000"/>
                </a:solidFill>
              </a:rPr>
              <a:t>Assignment(s) Due Today</a:t>
            </a:r>
          </a:p>
          <a:p>
            <a:r>
              <a:rPr lang="en-US" dirty="0"/>
              <a:t>Have on Desk Until Reviewed</a:t>
            </a:r>
          </a:p>
          <a:p>
            <a:pPr lvl="1"/>
            <a:r>
              <a:rPr lang="en-US" dirty="0"/>
              <a:t>Lesson 52 Homework SB pages 386-387 #Try These A (a-c), 9-14, and pages 389-390 #8-9, 16-17, 20-24, 27-29</a:t>
            </a:r>
          </a:p>
          <a:p>
            <a:pPr lvl="1"/>
            <a:endParaRPr lang="en-US" dirty="0"/>
          </a:p>
          <a:p>
            <a:pPr lvl="1"/>
            <a:endParaRPr lang="en-US" dirty="0"/>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 [5 minutes]</a:t>
            </a:r>
          </a:p>
          <a:p>
            <a:pPr marL="457200" lvl="1" indent="0">
              <a:buNone/>
            </a:pPr>
            <a:r>
              <a:rPr lang="en-US" dirty="0"/>
              <a:t>Get papers from your mailbox, work on Warm-Up in the guided notes, and update your Assignment Log #4.</a:t>
            </a:r>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323015831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Warm-Up [5 min]</a:t>
            </a:r>
          </a:p>
          <a:p>
            <a:pPr lvl="0"/>
            <a:r>
              <a:rPr lang="en-US" dirty="0"/>
              <a:t>Agenda/Objectives [5 min]</a:t>
            </a:r>
          </a:p>
          <a:p>
            <a:pPr lvl="0"/>
            <a:r>
              <a:rPr lang="en-US" dirty="0"/>
              <a:t>Review Lesson 52 [15 min]</a:t>
            </a:r>
          </a:p>
          <a:p>
            <a:pPr lvl="0"/>
            <a:r>
              <a:rPr lang="en-US" dirty="0"/>
              <a:t>Factoring Patterns [5 min]</a:t>
            </a:r>
          </a:p>
          <a:p>
            <a:pPr lvl="0"/>
            <a:r>
              <a:rPr lang="en-US" dirty="0"/>
              <a:t>Guided Notes and Practice [60 min]</a:t>
            </a:r>
          </a:p>
          <a:p>
            <a:pPr lvl="0"/>
            <a:r>
              <a:rPr lang="en-US" dirty="0"/>
              <a:t>Wrap-Up [5 min]</a:t>
            </a:r>
          </a:p>
        </p:txBody>
      </p:sp>
      <p:sp>
        <p:nvSpPr>
          <p:cNvPr id="6" name="Content Placeholder 2"/>
          <p:cNvSpPr>
            <a:spLocks noGrp="1"/>
          </p:cNvSpPr>
          <p:nvPr>
            <p:ph sz="half" idx="2"/>
          </p:nvPr>
        </p:nvSpPr>
        <p:spPr>
          <a:xfrm>
            <a:off x="6172200" y="1331352"/>
            <a:ext cx="6019800" cy="5526648"/>
          </a:xfrm>
        </p:spPr>
        <p:txBody>
          <a:bodyPr>
            <a:normAutofit/>
          </a:bodyPr>
          <a:lstStyle/>
          <a:p>
            <a:r>
              <a:rPr lang="en-US" dirty="0"/>
              <a:t>Organizer</a:t>
            </a:r>
          </a:p>
          <a:p>
            <a:pPr lvl="1"/>
            <a:r>
              <a:rPr lang="en-US" dirty="0"/>
              <a:t>A way to systematically store or arrange something.</a:t>
            </a:r>
          </a:p>
        </p:txBody>
      </p:sp>
      <p:pic>
        <p:nvPicPr>
          <p:cNvPr id="2050" name="Picture 2" descr="http://images.clipartpanda.com/teacher-apple-clipart-red-appl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7" y="3568568"/>
            <a:ext cx="2371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19609" y="0"/>
            <a:ext cx="3724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ras Demi ITC" panose="020B0805030504020804" pitchFamily="34" charset="0"/>
                <a:ea typeface="+mj-ea"/>
                <a:cs typeface="+mj-cs"/>
              </a:defRPr>
            </a:lvl1pPr>
          </a:lstStyle>
          <a:p>
            <a:r>
              <a:rPr lang="en-US" dirty="0"/>
              <a:t>Apple Word</a:t>
            </a:r>
          </a:p>
        </p:txBody>
      </p:sp>
    </p:spTree>
    <p:extLst>
      <p:ext uri="{BB962C8B-B14F-4D97-AF65-F5344CB8AC3E}">
        <p14:creationId xmlns:p14="http://schemas.microsoft.com/office/powerpoint/2010/main" val="165463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circle(in)">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factor trinomials of the form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r>
                      <a:rPr lang="en-US" i="1">
                        <a:latin typeface="Cambria Math" panose="02040503050406030204" pitchFamily="18" charset="0"/>
                      </a:rPr>
                      <m:t>+</m:t>
                    </m:r>
                    <m:r>
                      <a:rPr lang="en-US" i="1">
                        <a:latin typeface="Cambria Math" panose="02040503050406030204" pitchFamily="18" charset="0"/>
                      </a:rPr>
                      <m:t>𝑏𝑥</m:t>
                    </m:r>
                    <m:r>
                      <a:rPr lang="en-US" i="1">
                        <a:latin typeface="Cambria Math" panose="02040503050406030204" pitchFamily="18" charset="0"/>
                      </a:rPr>
                      <m:t>+</m:t>
                    </m:r>
                    <m:r>
                      <a:rPr lang="en-US" i="1">
                        <a:latin typeface="Cambria Math" panose="02040503050406030204" pitchFamily="18" charset="0"/>
                      </a:rPr>
                      <m:t>𝑐</m:t>
                    </m:r>
                  </m:oMath>
                </a14:m>
                <a:r>
                  <a:rPr lang="en-US" dirty="0"/>
                  <a:t> using the reverse box method.</a:t>
                </a:r>
              </a:p>
              <a:p>
                <a:pPr marL="514350" lvl="0" indent="-514350">
                  <a:buFont typeface="+mj-lt"/>
                  <a:buAutoNum type="arabicPeriod"/>
                </a:pPr>
                <a:r>
                  <a:rPr lang="en-US" dirty="0"/>
                  <a:t>Students will be able to meet the student expectations.</a:t>
                </a: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3"/>
                <a:stretch>
                  <a:fillRect l="-500" t="-1652"/>
                </a:stretch>
              </a:blipFill>
            </p:spPr>
            <p:txBody>
              <a:bodyPr/>
              <a:lstStyle/>
              <a:p>
                <a:r>
                  <a:rPr lang="en-US">
                    <a:noFill/>
                  </a:rPr>
                  <a:t> </a:t>
                </a:r>
              </a:p>
            </p:txBody>
          </p:sp>
        </mc:Fallback>
      </mc:AlternateContent>
      <p:pic>
        <p:nvPicPr>
          <p:cNvPr id="3080" name="Picture 8" descr="http://www.clker.com/cliparts/t/n/E/C/9/p/hockey-goal-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957557"/>
            <a:ext cx="2643809" cy="290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51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quiet and respectful while another person is talking.</a:t>
            </a:r>
          </a:p>
          <a:p>
            <a:pPr marL="514350" lvl="0" indent="-514350">
              <a:buFont typeface="+mj-lt"/>
              <a:buAutoNum type="arabicPeriod"/>
            </a:pPr>
            <a:r>
              <a:rPr lang="en-US" dirty="0"/>
              <a:t>Students will restrict cell phone activity to before and after class.</a:t>
            </a:r>
          </a:p>
          <a:p>
            <a:pPr marL="514350" lvl="0" indent="-514350">
              <a:buFont typeface="+mj-lt"/>
              <a:buAutoNum type="arabicPeriod"/>
            </a:pPr>
            <a:r>
              <a:rPr lang="en-US" dirty="0"/>
              <a:t>Students will eat food, drink beverages, and chew gum before and after class</a:t>
            </a:r>
          </a:p>
          <a:p>
            <a:pPr marL="514350" lvl="0" indent="-514350">
              <a:buFont typeface="+mj-lt"/>
              <a:buAutoNum type="arabicPeriod"/>
            </a:pPr>
            <a:r>
              <a:rPr lang="en-US" dirty="0"/>
              <a:t>Students will stay in their assigned seat during class.</a:t>
            </a:r>
          </a:p>
          <a:p>
            <a:pPr marL="514350" lvl="0" indent="-514350">
              <a:buFont typeface="+mj-lt"/>
              <a:buAutoNum type="arabicPeriod"/>
            </a:pPr>
            <a:r>
              <a:rPr lang="en-US" dirty="0"/>
              <a:t>Students will ask the teacher, sign out, and take</a:t>
            </a:r>
            <a:br>
              <a:rPr lang="en-US" dirty="0"/>
            </a:br>
            <a:r>
              <a:rPr lang="en-US" dirty="0"/>
              <a:t>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0165" y="3466869"/>
            <a:ext cx="2181202" cy="3391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71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7374" y="119268"/>
            <a:ext cx="6039678" cy="1325563"/>
          </a:xfrm>
        </p:spPr>
        <p:txBody>
          <a:bodyPr/>
          <a:lstStyle/>
          <a:p>
            <a:r>
              <a:rPr lang="en-US" dirty="0"/>
              <a:t>Review Lesson 52</a:t>
            </a:r>
          </a:p>
        </p:txBody>
      </p:sp>
      <p:sp>
        <p:nvSpPr>
          <p:cNvPr id="5" name="Content Placeholder 4"/>
          <p:cNvSpPr>
            <a:spLocks noGrp="1"/>
          </p:cNvSpPr>
          <p:nvPr>
            <p:ph sz="half" idx="2"/>
          </p:nvPr>
        </p:nvSpPr>
        <p:spPr>
          <a:xfrm>
            <a:off x="4502426" y="1462919"/>
            <a:ext cx="7689574" cy="5295689"/>
          </a:xfrm>
        </p:spPr>
        <p:txBody>
          <a:bodyPr/>
          <a:lstStyle/>
          <a:p>
            <a:r>
              <a:rPr lang="en-US" dirty="0"/>
              <a:t>SB pages 386-387 #Try These A (a-c), 9-14, and pages 389-390 #8-9, 16-17, 20-24, 27-29</a:t>
            </a:r>
          </a:p>
          <a:p>
            <a:r>
              <a:rPr lang="en-US" dirty="0"/>
              <a:t>Turn in your homework!</a:t>
            </a:r>
          </a:p>
        </p:txBody>
      </p:sp>
      <p:pic>
        <p:nvPicPr>
          <p:cNvPr id="1028" name="Picture 4" descr="http://images.clipartpanda.com/homework-clipart-jRiARd6cL.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9451" y="119268"/>
            <a:ext cx="4114460" cy="292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3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Lesson 53 Guided Notes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Turn to page 1</a:t>
            </a:r>
            <a:endParaRPr lang="en-US" dirty="0">
              <a:latin typeface="Eras Demi ITC" panose="020B0805030504020804" pitchFamily="34" charset="0"/>
            </a:endParaRPr>
          </a:p>
        </p:txBody>
      </p:sp>
    </p:spTree>
    <p:extLst>
      <p:ext uri="{BB962C8B-B14F-4D97-AF65-F5344CB8AC3E}">
        <p14:creationId xmlns:p14="http://schemas.microsoft.com/office/powerpoint/2010/main" val="379778672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Assignment(s)</a:t>
            </a:r>
          </a:p>
        </p:txBody>
      </p:sp>
      <p:sp>
        <p:nvSpPr>
          <p:cNvPr id="6" name="Content Placeholder 5"/>
          <p:cNvSpPr>
            <a:spLocks noGrp="1"/>
          </p:cNvSpPr>
          <p:nvPr>
            <p:ph sz="half" idx="2"/>
          </p:nvPr>
        </p:nvSpPr>
        <p:spPr>
          <a:xfrm>
            <a:off x="-1" y="1331353"/>
            <a:ext cx="6410739" cy="5526647"/>
          </a:xfrm>
        </p:spPr>
        <p:txBody>
          <a:bodyPr/>
          <a:lstStyle/>
          <a:p>
            <a:r>
              <a:rPr lang="en-US" b="1" dirty="0"/>
              <a:t>Homework 53 (Due 03/21/16)</a:t>
            </a:r>
            <a:br>
              <a:rPr lang="en-US" dirty="0"/>
            </a:br>
            <a:r>
              <a:rPr lang="en-US" dirty="0"/>
              <a:t>SB pages 396-397 #Try These A(a-c), 7-16 and page 401 #1-6</a:t>
            </a:r>
          </a:p>
          <a:p>
            <a:r>
              <a:rPr lang="en-US" b="1" dirty="0"/>
              <a:t>Assignment Log #3 (Due 03/21/16)</a:t>
            </a:r>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49094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Tasks</a:t>
            </a:r>
          </a:p>
        </p:txBody>
      </p:sp>
      <p:sp>
        <p:nvSpPr>
          <p:cNvPr id="3" name="Content Placeholder 2"/>
          <p:cNvSpPr>
            <a:spLocks noGrp="1"/>
          </p:cNvSpPr>
          <p:nvPr>
            <p:ph sz="half" idx="1"/>
          </p:nvPr>
        </p:nvSpPr>
        <p:spPr/>
        <p:txBody>
          <a:bodyPr/>
          <a:lstStyle/>
          <a:p>
            <a:r>
              <a:rPr lang="en-US" dirty="0"/>
              <a:t>Wrap-Up</a:t>
            </a:r>
          </a:p>
          <a:p>
            <a:pPr lvl="1"/>
            <a:r>
              <a:rPr lang="en-US" dirty="0"/>
              <a:t>Methods we know to factor</a:t>
            </a:r>
          </a:p>
          <a:p>
            <a:pPr lvl="1"/>
            <a:r>
              <a:rPr lang="en-US" dirty="0"/>
              <a:t>Last Questions?</a:t>
            </a:r>
          </a:p>
        </p:txBody>
      </p:sp>
      <p:sp>
        <p:nvSpPr>
          <p:cNvPr id="4" name="Content Placeholder 3"/>
          <p:cNvSpPr>
            <a:spLocks noGrp="1"/>
          </p:cNvSpPr>
          <p:nvPr>
            <p:ph sz="half" idx="2"/>
          </p:nvPr>
        </p:nvSpPr>
        <p:spPr/>
        <p:txBody>
          <a:bodyPr/>
          <a:lstStyle/>
          <a:p>
            <a:r>
              <a:rPr lang="en-US" dirty="0"/>
              <a:t>Finish Homework 53</a:t>
            </a:r>
          </a:p>
          <a:p>
            <a:r>
              <a:rPr lang="en-US" dirty="0"/>
              <a:t>Assignment Log #3 Due Monday</a:t>
            </a:r>
          </a:p>
          <a:p>
            <a:r>
              <a:rPr lang="en-US" dirty="0"/>
              <a:t>Unit 4 Exam</a:t>
            </a:r>
          </a:p>
          <a:p>
            <a:pPr lvl="1"/>
            <a:r>
              <a:rPr lang="en-US" dirty="0"/>
              <a:t>Period 5: 3/29/16</a:t>
            </a:r>
          </a:p>
          <a:p>
            <a:pPr lvl="1"/>
            <a:r>
              <a:rPr lang="en-US" dirty="0"/>
              <a:t>Periods 4 and 6: 3/30/16</a:t>
            </a:r>
          </a:p>
        </p:txBody>
      </p:sp>
      <p:pic>
        <p:nvPicPr>
          <p:cNvPr id="4098" name="Picture 2" descr="http://www.clipartlord.com/wp-content/uploads/2015/03/checkli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590" y="3504428"/>
            <a:ext cx="2681906" cy="289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57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Lesson </a:t>
            </a:r>
            <a:r>
              <a:rPr lang="en-US" dirty="0"/>
              <a:t>54</a:t>
            </a:r>
            <a:r>
              <a:rPr lang="en-US" dirty="0">
                <a:latin typeface="Eras Demi ITC" panose="020B0805030504020804" pitchFamily="34" charset="0"/>
              </a:rPr>
              <a:t> – </a:t>
            </a:r>
            <a:r>
              <a:rPr lang="en-US" dirty="0"/>
              <a:t>Systematic</a:t>
            </a:r>
            <a:endParaRPr lang="en-US" dirty="0">
              <a:latin typeface="Eras Demi ITC" panose="020B0805030504020804" pitchFamily="34" charset="0"/>
            </a:endParaRP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2984966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Warm-Up [10 min]</a:t>
            </a:r>
          </a:p>
          <a:p>
            <a:pPr lvl="0"/>
            <a:r>
              <a:rPr lang="en-US" dirty="0"/>
              <a:t>Review Lesson 35 [10 min]</a:t>
            </a:r>
          </a:p>
          <a:p>
            <a:pPr lvl="0"/>
            <a:r>
              <a:rPr lang="en-US" dirty="0"/>
              <a:t>Agenda/Objectives [3 min]</a:t>
            </a:r>
          </a:p>
          <a:p>
            <a:pPr lvl="0"/>
            <a:r>
              <a:rPr lang="en-US" dirty="0"/>
              <a:t>Guided Notes and Practice [65 min]</a:t>
            </a:r>
          </a:p>
          <a:p>
            <a:pPr lvl="0"/>
            <a:r>
              <a:rPr lang="en-US" dirty="0"/>
              <a:t>Wrap-Up [5 min]</a:t>
            </a:r>
          </a:p>
        </p:txBody>
      </p:sp>
      <p:sp>
        <p:nvSpPr>
          <p:cNvPr id="6" name="Content Placeholder 2"/>
          <p:cNvSpPr>
            <a:spLocks noGrp="1"/>
          </p:cNvSpPr>
          <p:nvPr>
            <p:ph sz="half" idx="2"/>
          </p:nvPr>
        </p:nvSpPr>
        <p:spPr>
          <a:xfrm>
            <a:off x="6172200" y="1331352"/>
            <a:ext cx="6019800" cy="5526648"/>
          </a:xfrm>
        </p:spPr>
        <p:txBody>
          <a:bodyPr>
            <a:normAutofit/>
          </a:bodyPr>
          <a:lstStyle/>
          <a:p>
            <a:r>
              <a:rPr lang="en-US" dirty="0"/>
              <a:t>Process</a:t>
            </a:r>
          </a:p>
          <a:p>
            <a:pPr lvl="1"/>
            <a:r>
              <a:rPr lang="en-US" dirty="0"/>
              <a:t>A series of actions taken to produce a specific result.</a:t>
            </a:r>
          </a:p>
          <a:p>
            <a:pPr lvl="1"/>
            <a:endParaRPr lang="en-US" dirty="0"/>
          </a:p>
        </p:txBody>
      </p:sp>
      <p:pic>
        <p:nvPicPr>
          <p:cNvPr id="2050" name="Picture 2" descr="http://images.clipartpanda.com/teacher-apple-clipart-red-appl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7" y="3568568"/>
            <a:ext cx="2371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19609" y="0"/>
            <a:ext cx="3724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ras Demi ITC" panose="020B0805030504020804" pitchFamily="34" charset="0"/>
                <a:ea typeface="+mj-ea"/>
                <a:cs typeface="+mj-cs"/>
              </a:defRPr>
            </a:lvl1pPr>
          </a:lstStyle>
          <a:p>
            <a:r>
              <a:rPr lang="en-US" dirty="0"/>
              <a:t>Apple Word</a:t>
            </a:r>
          </a:p>
        </p:txBody>
      </p:sp>
    </p:spTree>
    <p:extLst>
      <p:ext uri="{BB962C8B-B14F-4D97-AF65-F5344CB8AC3E}">
        <p14:creationId xmlns:p14="http://schemas.microsoft.com/office/powerpoint/2010/main" val="129069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circle(in)">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192207"/>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Lesson 53 Homework</a:t>
            </a:r>
          </a:p>
          <a:p>
            <a:pPr lvl="1">
              <a:buFont typeface="Elder Futhark" panose="020B0603050302020204" pitchFamily="34" charset="0"/>
              <a:buChar char="j"/>
            </a:pPr>
            <a:r>
              <a:rPr lang="en-US" dirty="0"/>
              <a:t>Assignment Log #3</a:t>
            </a:r>
          </a:p>
          <a:p>
            <a:pPr lvl="1">
              <a:buFont typeface="Elder Futhark" panose="020B0603050302020204" pitchFamily="34" charset="0"/>
              <a:buChar char="j"/>
            </a:pPr>
            <a:r>
              <a:rPr lang="en-US" dirty="0"/>
              <a:t>Assignment Log #4</a:t>
            </a:r>
          </a:p>
          <a:p>
            <a:pPr lvl="1">
              <a:buFont typeface="Elder Futhark" panose="020B0603050302020204" pitchFamily="34" charset="0"/>
              <a:buChar char="j"/>
            </a:pPr>
            <a:r>
              <a:rPr lang="en-US" dirty="0"/>
              <a:t>SB pages 401-402</a:t>
            </a:r>
          </a:p>
          <a:p>
            <a:pPr marL="0" indent="0">
              <a:buNone/>
            </a:pPr>
            <a:endParaRPr lang="en-US" sz="10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Lesson 54 Guided Notes</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186417"/>
            <a:ext cx="6096000" cy="4295590"/>
          </a:xfrm>
        </p:spPr>
        <p:txBody>
          <a:bodyPr>
            <a:normAutofit/>
          </a:bodyPr>
          <a:lstStyle/>
          <a:p>
            <a:pPr marL="0" indent="0">
              <a:buNone/>
            </a:pPr>
            <a:r>
              <a:rPr lang="en-US" dirty="0">
                <a:solidFill>
                  <a:srgbClr val="FF0000"/>
                </a:solidFill>
              </a:rPr>
              <a:t>Assignment(s) Due Today</a:t>
            </a:r>
          </a:p>
          <a:p>
            <a:r>
              <a:rPr lang="en-US" dirty="0"/>
              <a:t>Have on Desk Until Reviewed</a:t>
            </a:r>
          </a:p>
          <a:p>
            <a:pPr lvl="1"/>
            <a:r>
              <a:rPr lang="en-US" dirty="0"/>
              <a:t>Lesson 53 Homework SB pages 396-397 #Try These A(a-c), 7-16 and page 401 #1-6</a:t>
            </a:r>
          </a:p>
          <a:p>
            <a:pPr lvl="1"/>
            <a:r>
              <a:rPr lang="en-US" dirty="0"/>
              <a:t>Assignment Log #3</a:t>
            </a:r>
          </a:p>
          <a:p>
            <a:pPr lvl="1"/>
            <a:endParaRPr lang="en-US" dirty="0"/>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 [3 minutes]</a:t>
            </a:r>
          </a:p>
          <a:p>
            <a:pPr marL="457200" lvl="1" indent="0">
              <a:buNone/>
            </a:pPr>
            <a:r>
              <a:rPr lang="en-US" dirty="0"/>
              <a:t>Get papers from your mailbox, work on Warm-Up in the guided notes, and update your Assignment Log #4.</a:t>
            </a:r>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89000999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Warm-Up [8 min]</a:t>
            </a:r>
          </a:p>
          <a:p>
            <a:pPr lvl="0"/>
            <a:r>
              <a:rPr lang="en-US" dirty="0"/>
              <a:t>Agenda/Objectives [3 min]</a:t>
            </a:r>
          </a:p>
          <a:p>
            <a:pPr lvl="0"/>
            <a:r>
              <a:rPr lang="en-US" dirty="0"/>
              <a:t>Review Lesson 53 [5 min]</a:t>
            </a:r>
          </a:p>
          <a:p>
            <a:pPr lvl="0"/>
            <a:r>
              <a:rPr lang="en-US" dirty="0"/>
              <a:t>Guided Notes and Practice [15 min]</a:t>
            </a:r>
          </a:p>
          <a:p>
            <a:pPr lvl="0"/>
            <a:r>
              <a:rPr lang="en-US" dirty="0"/>
              <a:t>Pair Practice [8 min]</a:t>
            </a:r>
          </a:p>
          <a:p>
            <a:pPr lvl="0"/>
            <a:r>
              <a:rPr lang="en-US" dirty="0"/>
              <a:t>Wrap-Up [3 min]</a:t>
            </a:r>
          </a:p>
        </p:txBody>
      </p:sp>
      <p:sp>
        <p:nvSpPr>
          <p:cNvPr id="6" name="Content Placeholder 2"/>
          <p:cNvSpPr>
            <a:spLocks noGrp="1"/>
          </p:cNvSpPr>
          <p:nvPr>
            <p:ph sz="half" idx="2"/>
          </p:nvPr>
        </p:nvSpPr>
        <p:spPr>
          <a:xfrm>
            <a:off x="6172200" y="1331352"/>
            <a:ext cx="6019800" cy="5526648"/>
          </a:xfrm>
        </p:spPr>
        <p:txBody>
          <a:bodyPr>
            <a:normAutofit/>
          </a:bodyPr>
          <a:lstStyle/>
          <a:p>
            <a:r>
              <a:rPr lang="en-US" dirty="0"/>
              <a:t>Systematic</a:t>
            </a:r>
          </a:p>
          <a:p>
            <a:pPr lvl="1"/>
            <a:r>
              <a:rPr lang="en-US" dirty="0"/>
              <a:t>Having, showing, or involving a system, method, or plan.</a:t>
            </a:r>
          </a:p>
        </p:txBody>
      </p:sp>
      <p:pic>
        <p:nvPicPr>
          <p:cNvPr id="2050" name="Picture 2" descr="http://images.clipartpanda.com/teacher-apple-clipart-red-appl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7" y="3568568"/>
            <a:ext cx="2371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19609" y="0"/>
            <a:ext cx="3724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ras Demi ITC" panose="020B0805030504020804" pitchFamily="34" charset="0"/>
                <a:ea typeface="+mj-ea"/>
                <a:cs typeface="+mj-cs"/>
              </a:defRPr>
            </a:lvl1pPr>
          </a:lstStyle>
          <a:p>
            <a:r>
              <a:rPr lang="en-US" dirty="0"/>
              <a:t>Apple Word</a:t>
            </a:r>
          </a:p>
        </p:txBody>
      </p:sp>
    </p:spTree>
    <p:extLst>
      <p:ext uri="{BB962C8B-B14F-4D97-AF65-F5344CB8AC3E}">
        <p14:creationId xmlns:p14="http://schemas.microsoft.com/office/powerpoint/2010/main" val="305061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circle(in)">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factor trinomials of the form </a:t>
                </a:r>
                <a14:m>
                  <m:oMath xmlns:m="http://schemas.openxmlformats.org/officeDocument/2006/math">
                    <m:r>
                      <a:rPr lang="en-US" i="1">
                        <a:latin typeface="Cambria Math" panose="02040503050406030204" pitchFamily="18" charset="0"/>
                      </a:rPr>
                      <m:t>𝑎</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r>
                      <a:rPr lang="en-US" i="1">
                        <a:latin typeface="Cambria Math" panose="02040503050406030204" pitchFamily="18" charset="0"/>
                      </a:rPr>
                      <m:t>+</m:t>
                    </m:r>
                    <m:r>
                      <a:rPr lang="en-US" i="1">
                        <a:latin typeface="Cambria Math" panose="02040503050406030204" pitchFamily="18" charset="0"/>
                      </a:rPr>
                      <m:t>𝑏𝑥</m:t>
                    </m:r>
                    <m:r>
                      <a:rPr lang="en-US" i="1">
                        <a:latin typeface="Cambria Math" panose="02040503050406030204" pitchFamily="18" charset="0"/>
                      </a:rPr>
                      <m:t>+</m:t>
                    </m:r>
                    <m:r>
                      <a:rPr lang="en-US" i="1">
                        <a:latin typeface="Cambria Math" panose="02040503050406030204" pitchFamily="18" charset="0"/>
                      </a:rPr>
                      <m:t>𝑐</m:t>
                    </m:r>
                  </m:oMath>
                </a14:m>
                <a:r>
                  <a:rPr lang="en-US" dirty="0"/>
                  <a:t> using the factoring by grouping method.</a:t>
                </a:r>
              </a:p>
              <a:p>
                <a:pPr marL="514350" lvl="0" indent="-514350">
                  <a:buFont typeface="+mj-lt"/>
                  <a:buAutoNum type="arabicPeriod"/>
                </a:pPr>
                <a:r>
                  <a:rPr lang="en-US" dirty="0"/>
                  <a:t>Students will be able to meet the student expectations.</a:t>
                </a: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3"/>
                <a:stretch>
                  <a:fillRect l="-500" t="-1652"/>
                </a:stretch>
              </a:blipFill>
            </p:spPr>
            <p:txBody>
              <a:bodyPr/>
              <a:lstStyle/>
              <a:p>
                <a:r>
                  <a:rPr lang="en-US">
                    <a:noFill/>
                  </a:rPr>
                  <a:t> </a:t>
                </a:r>
              </a:p>
            </p:txBody>
          </p:sp>
        </mc:Fallback>
      </mc:AlternateContent>
      <p:pic>
        <p:nvPicPr>
          <p:cNvPr id="3080" name="Picture 8" descr="http://www.clker.com/cliparts/t/n/E/C/9/p/hockey-goal-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957557"/>
            <a:ext cx="2643809" cy="290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47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quiet and respectful while another person is talking.</a:t>
            </a:r>
          </a:p>
          <a:p>
            <a:pPr marL="514350" lvl="0" indent="-514350">
              <a:buFont typeface="+mj-lt"/>
              <a:buAutoNum type="arabicPeriod"/>
            </a:pPr>
            <a:r>
              <a:rPr lang="en-US" dirty="0"/>
              <a:t>Students will restrict cell phone activity to before and after class.</a:t>
            </a:r>
          </a:p>
          <a:p>
            <a:pPr marL="514350" lvl="0" indent="-514350">
              <a:buFont typeface="+mj-lt"/>
              <a:buAutoNum type="arabicPeriod"/>
            </a:pPr>
            <a:r>
              <a:rPr lang="en-US" dirty="0"/>
              <a:t>Students will eat food, drink beverages, and chew gum before and after class</a:t>
            </a:r>
          </a:p>
          <a:p>
            <a:pPr marL="514350" lvl="0" indent="-514350">
              <a:buFont typeface="+mj-lt"/>
              <a:buAutoNum type="arabicPeriod"/>
            </a:pPr>
            <a:r>
              <a:rPr lang="en-US" dirty="0"/>
              <a:t>Students will stay in their assigned seat during class.</a:t>
            </a:r>
          </a:p>
          <a:p>
            <a:pPr marL="514350" lvl="0" indent="-514350">
              <a:buFont typeface="+mj-lt"/>
              <a:buAutoNum type="arabicPeriod"/>
            </a:pPr>
            <a:r>
              <a:rPr lang="en-US" dirty="0"/>
              <a:t>Students will ask the teacher, sign out, and take</a:t>
            </a:r>
            <a:br>
              <a:rPr lang="en-US" dirty="0"/>
            </a:br>
            <a:r>
              <a:rPr lang="en-US" dirty="0"/>
              <a:t>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0165" y="3466869"/>
            <a:ext cx="2181202" cy="3391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15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7374" y="119268"/>
            <a:ext cx="6039678" cy="1325563"/>
          </a:xfrm>
        </p:spPr>
        <p:txBody>
          <a:bodyPr/>
          <a:lstStyle/>
          <a:p>
            <a:r>
              <a:rPr lang="en-US" dirty="0"/>
              <a:t>Review Lesson 53</a:t>
            </a:r>
          </a:p>
        </p:txBody>
      </p:sp>
      <p:sp>
        <p:nvSpPr>
          <p:cNvPr id="5" name="Content Placeholder 4"/>
          <p:cNvSpPr>
            <a:spLocks noGrp="1"/>
          </p:cNvSpPr>
          <p:nvPr>
            <p:ph sz="half" idx="2"/>
          </p:nvPr>
        </p:nvSpPr>
        <p:spPr>
          <a:xfrm>
            <a:off x="4502426" y="1462919"/>
            <a:ext cx="7689574" cy="5295689"/>
          </a:xfrm>
        </p:spPr>
        <p:txBody>
          <a:bodyPr/>
          <a:lstStyle/>
          <a:p>
            <a:r>
              <a:rPr lang="en-US" dirty="0"/>
              <a:t>SB pages 396-397 #Try These A(a-c), 7-16 and page 401 #1-6</a:t>
            </a:r>
          </a:p>
          <a:p>
            <a:r>
              <a:rPr lang="en-US" dirty="0"/>
              <a:t>Turn in your homework!</a:t>
            </a:r>
          </a:p>
        </p:txBody>
      </p:sp>
      <p:pic>
        <p:nvPicPr>
          <p:cNvPr id="1028" name="Picture 4" descr="http://images.clipartpanda.com/homework-clipart-jRiARd6cL.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9451" y="119268"/>
            <a:ext cx="4114460" cy="292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97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Lesson 54 Guided Notes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Turn to page 2</a:t>
            </a:r>
            <a:endParaRPr lang="en-US" dirty="0">
              <a:latin typeface="Eras Demi ITC" panose="020B0805030504020804" pitchFamily="34" charset="0"/>
            </a:endParaRPr>
          </a:p>
        </p:txBody>
      </p:sp>
    </p:spTree>
    <p:extLst>
      <p:ext uri="{BB962C8B-B14F-4D97-AF65-F5344CB8AC3E}">
        <p14:creationId xmlns:p14="http://schemas.microsoft.com/office/powerpoint/2010/main" val="308076205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Assignment(s)</a:t>
            </a:r>
          </a:p>
        </p:txBody>
      </p:sp>
      <p:sp>
        <p:nvSpPr>
          <p:cNvPr id="6" name="Content Placeholder 5"/>
          <p:cNvSpPr>
            <a:spLocks noGrp="1"/>
          </p:cNvSpPr>
          <p:nvPr>
            <p:ph sz="half" idx="2"/>
          </p:nvPr>
        </p:nvSpPr>
        <p:spPr>
          <a:xfrm>
            <a:off x="-1" y="1331353"/>
            <a:ext cx="6410739" cy="5526647"/>
          </a:xfrm>
        </p:spPr>
        <p:txBody>
          <a:bodyPr/>
          <a:lstStyle/>
          <a:p>
            <a:r>
              <a:rPr lang="en-US" b="1" dirty="0"/>
              <a:t>Homework 54 (Due 03/22-23/16)</a:t>
            </a:r>
            <a:br>
              <a:rPr lang="en-US" dirty="0"/>
            </a:br>
            <a:r>
              <a:rPr lang="en-US" dirty="0"/>
              <a:t>Lesson 54 Homework SB pages 401-402 #17-24, 27-29</a:t>
            </a:r>
          </a:p>
          <a:p>
            <a:r>
              <a:rPr lang="en-US" b="1" dirty="0"/>
              <a:t>Unit 4 Review Sheet</a:t>
            </a:r>
            <a:br>
              <a:rPr lang="en-US" b="1" dirty="0"/>
            </a:br>
            <a:r>
              <a:rPr lang="en-US" b="1" dirty="0"/>
              <a:t>(Due 03/29-30/16)</a:t>
            </a:r>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29064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Tasks</a:t>
            </a:r>
          </a:p>
        </p:txBody>
      </p:sp>
      <p:sp>
        <p:nvSpPr>
          <p:cNvPr id="3" name="Content Placeholder 2"/>
          <p:cNvSpPr>
            <a:spLocks noGrp="1"/>
          </p:cNvSpPr>
          <p:nvPr>
            <p:ph sz="half" idx="1"/>
          </p:nvPr>
        </p:nvSpPr>
        <p:spPr/>
        <p:txBody>
          <a:bodyPr/>
          <a:lstStyle/>
          <a:p>
            <a:r>
              <a:rPr lang="en-US" dirty="0"/>
              <a:t>Wrap-Up</a:t>
            </a:r>
          </a:p>
          <a:p>
            <a:pPr lvl="1"/>
            <a:r>
              <a:rPr lang="en-US" dirty="0"/>
              <a:t>Methods to Factor</a:t>
            </a:r>
          </a:p>
          <a:p>
            <a:pPr lvl="1"/>
            <a:r>
              <a:rPr lang="en-US" dirty="0"/>
              <a:t>When to Use?</a:t>
            </a:r>
          </a:p>
          <a:p>
            <a:pPr lvl="1"/>
            <a:r>
              <a:rPr lang="en-US" dirty="0"/>
              <a:t>Last Questions?</a:t>
            </a:r>
          </a:p>
        </p:txBody>
      </p:sp>
      <p:sp>
        <p:nvSpPr>
          <p:cNvPr id="4" name="Content Placeholder 3"/>
          <p:cNvSpPr>
            <a:spLocks noGrp="1"/>
          </p:cNvSpPr>
          <p:nvPr>
            <p:ph sz="half" idx="2"/>
          </p:nvPr>
        </p:nvSpPr>
        <p:spPr/>
        <p:txBody>
          <a:bodyPr/>
          <a:lstStyle/>
          <a:p>
            <a:r>
              <a:rPr lang="en-US" dirty="0"/>
              <a:t>Finish Homework 54</a:t>
            </a:r>
          </a:p>
          <a:p>
            <a:r>
              <a:rPr lang="en-US" dirty="0"/>
              <a:t>Assignment Log #3</a:t>
            </a:r>
          </a:p>
          <a:p>
            <a:pPr lvl="1"/>
            <a:r>
              <a:rPr lang="en-US" dirty="0"/>
              <a:t>If you were waiting for Lesson 50, you may turn in the assignment log next class.</a:t>
            </a:r>
          </a:p>
          <a:p>
            <a:r>
              <a:rPr lang="en-US" dirty="0"/>
              <a:t>Complete Unit 4 Review Sheet </a:t>
            </a:r>
            <a:r>
              <a:rPr lang="en-US"/>
              <a:t>before Monday (03/28/16)!</a:t>
            </a:r>
            <a:endParaRPr lang="en-US" dirty="0"/>
          </a:p>
          <a:p>
            <a:r>
              <a:rPr lang="en-US" dirty="0"/>
              <a:t>Unit 4 Exam</a:t>
            </a:r>
          </a:p>
          <a:p>
            <a:pPr lvl="1"/>
            <a:r>
              <a:rPr lang="en-US" dirty="0"/>
              <a:t>Period 5: 3/29/16</a:t>
            </a:r>
          </a:p>
          <a:p>
            <a:pPr lvl="1"/>
            <a:r>
              <a:rPr lang="en-US" dirty="0"/>
              <a:t>Periods 4 and 6: 3/30/16</a:t>
            </a:r>
          </a:p>
        </p:txBody>
      </p:sp>
      <p:pic>
        <p:nvPicPr>
          <p:cNvPr id="4098" name="Picture 2" descr="http://www.clipartlord.com/wp-content/uploads/2015/03/checkli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590" y="3504428"/>
            <a:ext cx="2681906" cy="289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33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Lesson </a:t>
            </a:r>
            <a:r>
              <a:rPr lang="en-US" dirty="0"/>
              <a:t>55</a:t>
            </a:r>
            <a:r>
              <a:rPr lang="en-US" dirty="0">
                <a:latin typeface="Eras Demi ITC" panose="020B0805030504020804" pitchFamily="34" charset="0"/>
              </a:rPr>
              <a:t> – </a:t>
            </a:r>
            <a:r>
              <a:rPr lang="en-US" dirty="0"/>
              <a:t>Parallels</a:t>
            </a:r>
            <a:endParaRPr lang="en-US" dirty="0">
              <a:latin typeface="Eras Demi ITC" panose="020B0805030504020804" pitchFamily="34" charset="0"/>
            </a:endParaRP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114328117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192207"/>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Lesson 54 Homework</a:t>
            </a:r>
          </a:p>
          <a:p>
            <a:pPr lvl="1">
              <a:buFont typeface="Elder Futhark" panose="020B0603050302020204" pitchFamily="34" charset="0"/>
              <a:buChar char="j"/>
            </a:pPr>
            <a:r>
              <a:rPr lang="en-US" dirty="0"/>
              <a:t>Assignment Log #3</a:t>
            </a:r>
          </a:p>
          <a:p>
            <a:pPr lvl="1">
              <a:buFont typeface="Elder Futhark" panose="020B0603050302020204" pitchFamily="34" charset="0"/>
              <a:buChar char="j"/>
            </a:pPr>
            <a:r>
              <a:rPr lang="en-US" dirty="0"/>
              <a:t>Assignment Log #4</a:t>
            </a:r>
          </a:p>
          <a:p>
            <a:pPr lvl="1">
              <a:buFont typeface="Elder Futhark" panose="020B0603050302020204" pitchFamily="34" charset="0"/>
              <a:buChar char="j"/>
            </a:pPr>
            <a:r>
              <a:rPr lang="en-US" dirty="0"/>
              <a:t>SB pages 403-410</a:t>
            </a:r>
          </a:p>
          <a:p>
            <a:pPr marL="0" indent="0">
              <a:buNone/>
            </a:pPr>
            <a:endParaRPr lang="en-US" sz="10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Lesson 55 Guided Notes</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186417"/>
            <a:ext cx="6096000" cy="4295590"/>
          </a:xfrm>
        </p:spPr>
        <p:txBody>
          <a:bodyPr>
            <a:normAutofit/>
          </a:bodyPr>
          <a:lstStyle/>
          <a:p>
            <a:pPr marL="0" indent="0">
              <a:buNone/>
            </a:pPr>
            <a:r>
              <a:rPr lang="en-US" dirty="0">
                <a:solidFill>
                  <a:srgbClr val="FF0000"/>
                </a:solidFill>
              </a:rPr>
              <a:t>Assignment(s) Due Today</a:t>
            </a:r>
          </a:p>
          <a:p>
            <a:r>
              <a:rPr lang="en-US" dirty="0"/>
              <a:t>Have on Desk Until Reviewed</a:t>
            </a:r>
          </a:p>
          <a:p>
            <a:r>
              <a:rPr lang="en-US" dirty="0"/>
              <a:t>Lesson 54 Homework SB pages 401-402 #17-24, 27-29</a:t>
            </a:r>
          </a:p>
          <a:p>
            <a:r>
              <a:rPr lang="en-US" dirty="0"/>
              <a:t>Turn in to Time Card Before Class</a:t>
            </a:r>
          </a:p>
          <a:p>
            <a:pPr lvl="1"/>
            <a:r>
              <a:rPr lang="en-US" dirty="0"/>
              <a:t>Assignment Log #3</a:t>
            </a:r>
          </a:p>
          <a:p>
            <a:pPr lvl="1"/>
            <a:endParaRPr lang="en-US" dirty="0"/>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 [3 minutes]</a:t>
            </a:r>
          </a:p>
          <a:p>
            <a:pPr marL="457200" lvl="1" indent="0">
              <a:buNone/>
            </a:pPr>
            <a:r>
              <a:rPr lang="en-US" dirty="0"/>
              <a:t>Get papers from your mailbox, work on Warm-Up in the guided notes, and update your Assignment Log #4.</a:t>
            </a:r>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2066779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331353"/>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Assignment Log #1</a:t>
            </a:r>
          </a:p>
          <a:p>
            <a:pPr lvl="1">
              <a:buFont typeface="Elder Futhark" panose="020B0603050302020204" pitchFamily="34" charset="0"/>
              <a:buChar char="j"/>
            </a:pPr>
            <a:r>
              <a:rPr lang="en-US" dirty="0"/>
              <a:t>Unit 3 Word Range Handout</a:t>
            </a:r>
          </a:p>
          <a:p>
            <a:pPr marL="0" indent="0">
              <a:buNone/>
            </a:pPr>
            <a:endParaRPr lang="en-US" sz="24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325563"/>
            <a:ext cx="6172200" cy="4295590"/>
          </a:xfrm>
        </p:spPr>
        <p:txBody>
          <a:bodyPr>
            <a:normAutofit/>
          </a:bodyPr>
          <a:lstStyle/>
          <a:p>
            <a:pPr marL="0" indent="0">
              <a:buNone/>
            </a:pPr>
            <a:r>
              <a:rPr lang="en-US" dirty="0">
                <a:solidFill>
                  <a:srgbClr val="FF0000"/>
                </a:solidFill>
              </a:rPr>
              <a:t>Assignment(s) Due Today</a:t>
            </a:r>
          </a:p>
          <a:p>
            <a:r>
              <a:rPr lang="en-US" sz="2400" dirty="0"/>
              <a:t>Hold onto for now (do not </a:t>
            </a:r>
            <a:r>
              <a:rPr lang="en-US" sz="2400"/>
              <a:t>turn in yet)</a:t>
            </a:r>
            <a:endParaRPr lang="en-US" sz="2400" dirty="0"/>
          </a:p>
          <a:p>
            <a:pPr lvl="1"/>
            <a:r>
              <a:rPr lang="en-US" dirty="0"/>
              <a:t>Unit 3 Review Sheet</a:t>
            </a:r>
          </a:p>
          <a:p>
            <a:pPr lvl="1"/>
            <a:r>
              <a:rPr lang="en-US" dirty="0"/>
              <a:t>Unit 3 Word Range Handout</a:t>
            </a:r>
          </a:p>
          <a:p>
            <a:pPr lvl="1"/>
            <a:endParaRPr lang="en-US" dirty="0"/>
          </a:p>
          <a:p>
            <a:endParaRPr lang="en-US" dirty="0"/>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a:t>
            </a:r>
          </a:p>
          <a:p>
            <a:pPr marL="457200" lvl="1" indent="0">
              <a:buNone/>
            </a:pPr>
            <a:r>
              <a:rPr lang="en-US" dirty="0"/>
              <a:t>Unit 3 Word Range Handout or study.</a:t>
            </a:r>
          </a:p>
          <a:p>
            <a:pPr marL="457200" lvl="1" indent="0">
              <a:buFont typeface="Elder Futhark" panose="020B0603050302020204" pitchFamily="34" charset="0"/>
              <a:buNone/>
            </a:pPr>
            <a:endParaRPr lang="en-US" dirty="0"/>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2485765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use negative power, zero power, power of a power, power of a product, and power of a quotient properties to simplify expressions with exponents.</a:t>
            </a:r>
          </a:p>
        </p:txBody>
      </p:sp>
      <p:pic>
        <p:nvPicPr>
          <p:cNvPr id="3080" name="Picture 8" descr="http://www.clker.com/cliparts/t/n/E/C/9/p/hockey-goal-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92653"/>
            <a:ext cx="2156059" cy="2365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7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Warm-Up [8 min]</a:t>
            </a:r>
          </a:p>
          <a:p>
            <a:pPr lvl="0"/>
            <a:r>
              <a:rPr lang="en-US" dirty="0"/>
              <a:t>Agenda/Objectives [3 min]</a:t>
            </a:r>
          </a:p>
          <a:p>
            <a:pPr lvl="0"/>
            <a:r>
              <a:rPr lang="en-US" dirty="0"/>
              <a:t>Review Lesson 54 [10 min]</a:t>
            </a:r>
          </a:p>
          <a:p>
            <a:pPr lvl="0"/>
            <a:r>
              <a:rPr lang="en-US" dirty="0"/>
              <a:t>Guided Notes and Practice [60 min]</a:t>
            </a:r>
          </a:p>
          <a:p>
            <a:pPr lvl="0"/>
            <a:r>
              <a:rPr lang="en-US" dirty="0"/>
              <a:t>Error Check [10 min]</a:t>
            </a:r>
          </a:p>
          <a:p>
            <a:pPr lvl="0"/>
            <a:r>
              <a:rPr lang="en-US" dirty="0"/>
              <a:t>Wrap-Up [3 min]</a:t>
            </a:r>
          </a:p>
        </p:txBody>
      </p:sp>
      <p:sp>
        <p:nvSpPr>
          <p:cNvPr id="6" name="Content Placeholder 2"/>
          <p:cNvSpPr>
            <a:spLocks noGrp="1"/>
          </p:cNvSpPr>
          <p:nvPr>
            <p:ph sz="half" idx="2"/>
          </p:nvPr>
        </p:nvSpPr>
        <p:spPr>
          <a:xfrm>
            <a:off x="6172200" y="1331352"/>
            <a:ext cx="6019800" cy="5526648"/>
          </a:xfrm>
        </p:spPr>
        <p:txBody>
          <a:bodyPr>
            <a:normAutofit/>
          </a:bodyPr>
          <a:lstStyle/>
          <a:p>
            <a:r>
              <a:rPr lang="en-US" dirty="0"/>
              <a:t>Parallels</a:t>
            </a:r>
          </a:p>
          <a:p>
            <a:pPr lvl="1"/>
            <a:r>
              <a:rPr lang="en-US" dirty="0"/>
              <a:t>A person or thing that is similar or analogous to each other.</a:t>
            </a:r>
          </a:p>
        </p:txBody>
      </p:sp>
      <p:pic>
        <p:nvPicPr>
          <p:cNvPr id="2050" name="Picture 2" descr="http://images.clipartpanda.com/teacher-apple-clipart-red-appl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7" y="3568568"/>
            <a:ext cx="2371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19609" y="0"/>
            <a:ext cx="3724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ras Demi ITC" panose="020B0805030504020804" pitchFamily="34" charset="0"/>
                <a:ea typeface="+mj-ea"/>
                <a:cs typeface="+mj-cs"/>
              </a:defRPr>
            </a:lvl1pPr>
          </a:lstStyle>
          <a:p>
            <a:r>
              <a:rPr lang="en-US" dirty="0"/>
              <a:t>Apple Word</a:t>
            </a:r>
          </a:p>
        </p:txBody>
      </p:sp>
    </p:spTree>
    <p:extLst>
      <p:ext uri="{BB962C8B-B14F-4D97-AF65-F5344CB8AC3E}">
        <p14:creationId xmlns:p14="http://schemas.microsoft.com/office/powerpoint/2010/main" val="12177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circle(in)">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simplify a rational expression by dividing a polynomial by a monomial.</a:t>
            </a:r>
          </a:p>
          <a:p>
            <a:pPr marL="514350" lvl="0" indent="-514350">
              <a:buFont typeface="+mj-lt"/>
              <a:buAutoNum type="arabicPeriod"/>
            </a:pPr>
            <a:r>
              <a:rPr lang="en-US" dirty="0"/>
              <a:t>Students will be able to simplify a rational expression by dividing out common factors.</a:t>
            </a:r>
          </a:p>
          <a:p>
            <a:pPr marL="514350" lvl="0" indent="-514350">
              <a:buFont typeface="+mj-lt"/>
              <a:buAutoNum type="arabicPeriod"/>
            </a:pPr>
            <a:r>
              <a:rPr lang="en-US" dirty="0"/>
              <a:t>Students will be able to divide polynomials using long division and express the remainder as a rational expression.</a:t>
            </a:r>
          </a:p>
          <a:p>
            <a:pPr marL="514350" lvl="0" indent="-514350">
              <a:buFont typeface="+mj-lt"/>
              <a:buAutoNum type="arabicPeriod"/>
            </a:pPr>
            <a:r>
              <a:rPr lang="en-US" dirty="0"/>
              <a:t>Students will be able to meet the student expectations.</a:t>
            </a:r>
          </a:p>
        </p:txBody>
      </p:sp>
      <p:pic>
        <p:nvPicPr>
          <p:cNvPr id="3080" name="Picture 8" descr="http://www.clker.com/cliparts/t/n/E/C/9/p/hockey-goal-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42640"/>
            <a:ext cx="1928191" cy="2115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37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quiet and respectful while another person is talking.</a:t>
            </a:r>
          </a:p>
          <a:p>
            <a:pPr marL="514350" lvl="0" indent="-514350">
              <a:buFont typeface="+mj-lt"/>
              <a:buAutoNum type="arabicPeriod"/>
            </a:pPr>
            <a:r>
              <a:rPr lang="en-US" dirty="0"/>
              <a:t>Students will restrict cell phone activity to before and after class.</a:t>
            </a:r>
          </a:p>
          <a:p>
            <a:pPr marL="514350" lvl="0" indent="-514350">
              <a:buFont typeface="+mj-lt"/>
              <a:buAutoNum type="arabicPeriod"/>
            </a:pPr>
            <a:r>
              <a:rPr lang="en-US" dirty="0"/>
              <a:t>Students will eat food, drink beverages, and chew gum before and after class</a:t>
            </a:r>
          </a:p>
          <a:p>
            <a:pPr marL="514350" lvl="0" indent="-514350">
              <a:buFont typeface="+mj-lt"/>
              <a:buAutoNum type="arabicPeriod"/>
            </a:pPr>
            <a:r>
              <a:rPr lang="en-US" dirty="0"/>
              <a:t>Students will stay in their assigned seat during class.</a:t>
            </a:r>
          </a:p>
          <a:p>
            <a:pPr marL="514350" lvl="0" indent="-514350">
              <a:buFont typeface="+mj-lt"/>
              <a:buAutoNum type="arabicPeriod"/>
            </a:pPr>
            <a:r>
              <a:rPr lang="en-US" dirty="0"/>
              <a:t>Students will ask the teacher, sign out, and take</a:t>
            </a:r>
            <a:br>
              <a:rPr lang="en-US" dirty="0"/>
            </a:br>
            <a:r>
              <a:rPr lang="en-US" dirty="0"/>
              <a:t>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0165" y="3466869"/>
            <a:ext cx="2181202" cy="3391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88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7374" y="119268"/>
            <a:ext cx="6039678" cy="1325563"/>
          </a:xfrm>
        </p:spPr>
        <p:txBody>
          <a:bodyPr/>
          <a:lstStyle/>
          <a:p>
            <a:r>
              <a:rPr lang="en-US" dirty="0"/>
              <a:t>Review Lesson 54</a:t>
            </a:r>
          </a:p>
        </p:txBody>
      </p:sp>
      <p:sp>
        <p:nvSpPr>
          <p:cNvPr id="5" name="Content Placeholder 4"/>
          <p:cNvSpPr>
            <a:spLocks noGrp="1"/>
          </p:cNvSpPr>
          <p:nvPr>
            <p:ph sz="half" idx="2"/>
          </p:nvPr>
        </p:nvSpPr>
        <p:spPr>
          <a:xfrm>
            <a:off x="4502426" y="1462919"/>
            <a:ext cx="7689574" cy="5295689"/>
          </a:xfrm>
        </p:spPr>
        <p:txBody>
          <a:bodyPr/>
          <a:lstStyle/>
          <a:p>
            <a:r>
              <a:rPr lang="en-US" dirty="0"/>
              <a:t>SB pages 401-402 #17-24, 27-29</a:t>
            </a:r>
          </a:p>
          <a:p>
            <a:r>
              <a:rPr lang="en-US" dirty="0"/>
              <a:t>Turn in your homework!</a:t>
            </a:r>
          </a:p>
        </p:txBody>
      </p:sp>
      <p:pic>
        <p:nvPicPr>
          <p:cNvPr id="1028" name="Picture 4" descr="http://images.clipartpanda.com/homework-clipart-jRiARd6cL.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9451" y="119268"/>
            <a:ext cx="4114460" cy="292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72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Lesson 55 Guided Notes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Turn to page 2</a:t>
            </a:r>
            <a:endParaRPr lang="en-US" dirty="0">
              <a:latin typeface="Eras Demi ITC" panose="020B0805030504020804" pitchFamily="34" charset="0"/>
            </a:endParaRPr>
          </a:p>
        </p:txBody>
      </p:sp>
    </p:spTree>
    <p:extLst>
      <p:ext uri="{BB962C8B-B14F-4D97-AF65-F5344CB8AC3E}">
        <p14:creationId xmlns:p14="http://schemas.microsoft.com/office/powerpoint/2010/main" val="30037003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Error Check</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Get out a whiteboard and pen</a:t>
            </a:r>
            <a:endParaRPr lang="en-US" dirty="0">
              <a:latin typeface="Eras Demi ITC" panose="020B0805030504020804" pitchFamily="34" charset="0"/>
            </a:endParaRPr>
          </a:p>
        </p:txBody>
      </p:sp>
    </p:spTree>
    <p:extLst>
      <p:ext uri="{BB962C8B-B14F-4D97-AF65-F5344CB8AC3E}">
        <p14:creationId xmlns:p14="http://schemas.microsoft.com/office/powerpoint/2010/main" val="44890959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Assignment(s)</a:t>
            </a:r>
          </a:p>
        </p:txBody>
      </p:sp>
      <p:sp>
        <p:nvSpPr>
          <p:cNvPr id="6" name="Content Placeholder 5"/>
          <p:cNvSpPr>
            <a:spLocks noGrp="1"/>
          </p:cNvSpPr>
          <p:nvPr>
            <p:ph sz="half" idx="2"/>
          </p:nvPr>
        </p:nvSpPr>
        <p:spPr>
          <a:xfrm>
            <a:off x="-1" y="1331353"/>
            <a:ext cx="6410739" cy="5526647"/>
          </a:xfrm>
        </p:spPr>
        <p:txBody>
          <a:bodyPr/>
          <a:lstStyle/>
          <a:p>
            <a:r>
              <a:rPr lang="en-US" b="1" dirty="0"/>
              <a:t>Homework 55 (Due 03/24-25/16)</a:t>
            </a:r>
            <a:br>
              <a:rPr lang="en-US" dirty="0"/>
            </a:br>
            <a:r>
              <a:rPr lang="en-US" dirty="0"/>
              <a:t>Lesson 55 Homework SB pages 403-405 #Try These A (a-b), Try These B-C (a-c), Try These D (a-b), 3-11 (odd only) and pages 408-410 #Try These A-B-C (a-b), Try These D (a-c), 5-11 (odd only)</a:t>
            </a:r>
          </a:p>
          <a:p>
            <a:r>
              <a:rPr lang="en-US" b="1" dirty="0"/>
              <a:t>Unit 4 Review Sheet</a:t>
            </a:r>
            <a:br>
              <a:rPr lang="en-US" b="1" dirty="0"/>
            </a:br>
            <a:r>
              <a:rPr lang="en-US" b="1" dirty="0"/>
              <a:t>(Due 03/29-30/16)</a:t>
            </a:r>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30293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Tasks</a:t>
            </a:r>
          </a:p>
        </p:txBody>
      </p:sp>
      <p:sp>
        <p:nvSpPr>
          <p:cNvPr id="3" name="Content Placeholder 2"/>
          <p:cNvSpPr>
            <a:spLocks noGrp="1"/>
          </p:cNvSpPr>
          <p:nvPr>
            <p:ph sz="half" idx="1"/>
          </p:nvPr>
        </p:nvSpPr>
        <p:spPr/>
        <p:txBody>
          <a:bodyPr/>
          <a:lstStyle/>
          <a:p>
            <a:r>
              <a:rPr lang="en-US" dirty="0"/>
              <a:t>Wrap-Up</a:t>
            </a:r>
          </a:p>
          <a:p>
            <a:pPr lvl="1"/>
            <a:r>
              <a:rPr lang="en-US" dirty="0"/>
              <a:t>What parallels did we see?</a:t>
            </a:r>
          </a:p>
          <a:p>
            <a:pPr lvl="1"/>
            <a:r>
              <a:rPr lang="en-US" dirty="0"/>
              <a:t>What have we done before?</a:t>
            </a:r>
          </a:p>
          <a:p>
            <a:pPr lvl="2"/>
            <a:r>
              <a:rPr lang="en-US" dirty="0"/>
              <a:t>Where?</a:t>
            </a:r>
          </a:p>
          <a:p>
            <a:pPr lvl="1"/>
            <a:r>
              <a:rPr lang="en-US" dirty="0"/>
              <a:t>What is the goal of simplifying a rational expression?</a:t>
            </a:r>
          </a:p>
          <a:p>
            <a:pPr lvl="1"/>
            <a:r>
              <a:rPr lang="en-US" dirty="0"/>
              <a:t>Last Questions?</a:t>
            </a:r>
          </a:p>
        </p:txBody>
      </p:sp>
      <p:sp>
        <p:nvSpPr>
          <p:cNvPr id="4" name="Content Placeholder 3"/>
          <p:cNvSpPr>
            <a:spLocks noGrp="1"/>
          </p:cNvSpPr>
          <p:nvPr>
            <p:ph sz="half" idx="2"/>
          </p:nvPr>
        </p:nvSpPr>
        <p:spPr/>
        <p:txBody>
          <a:bodyPr/>
          <a:lstStyle/>
          <a:p>
            <a:r>
              <a:rPr lang="en-US" dirty="0"/>
              <a:t>Finish Homework 55</a:t>
            </a:r>
          </a:p>
          <a:p>
            <a:r>
              <a:rPr lang="en-US" dirty="0"/>
              <a:t>Complete Unit 4 Review Sheet before Monday (03/28/16)!</a:t>
            </a:r>
          </a:p>
          <a:p>
            <a:r>
              <a:rPr lang="en-US" dirty="0"/>
              <a:t>Unit 4 Exam</a:t>
            </a:r>
          </a:p>
          <a:p>
            <a:pPr lvl="1"/>
            <a:r>
              <a:rPr lang="en-US" dirty="0"/>
              <a:t>Period 5: 3/29/16</a:t>
            </a:r>
          </a:p>
          <a:p>
            <a:pPr lvl="1"/>
            <a:r>
              <a:rPr lang="en-US" dirty="0"/>
              <a:t>Periods 4 and 6: 3/30/16</a:t>
            </a:r>
          </a:p>
        </p:txBody>
      </p:sp>
      <p:pic>
        <p:nvPicPr>
          <p:cNvPr id="4098" name="Picture 2" descr="http://www.clipartlord.com/wp-content/uploads/2015/03/checkli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3938" y="4205830"/>
            <a:ext cx="2012567" cy="2168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51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Lesson </a:t>
            </a:r>
            <a:r>
              <a:rPr lang="en-US" dirty="0"/>
              <a:t>56</a:t>
            </a:r>
            <a:r>
              <a:rPr lang="en-US" dirty="0">
                <a:latin typeface="Eras Demi ITC" panose="020B0805030504020804" pitchFamily="34" charset="0"/>
              </a:rPr>
              <a:t> – </a:t>
            </a:r>
            <a:r>
              <a:rPr lang="en-US" dirty="0"/>
              <a:t>Cancel</a:t>
            </a:r>
            <a:endParaRPr lang="en-US" dirty="0">
              <a:latin typeface="Eras Demi ITC" panose="020B0805030504020804" pitchFamily="34" charset="0"/>
            </a:endParaRP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348337151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192207"/>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Lesson 55 Homework</a:t>
            </a:r>
          </a:p>
          <a:p>
            <a:pPr lvl="1">
              <a:buFont typeface="Elder Futhark" panose="020B0603050302020204" pitchFamily="34" charset="0"/>
              <a:buChar char="j"/>
            </a:pPr>
            <a:r>
              <a:rPr lang="en-US" dirty="0"/>
              <a:t>Assignment Log #4</a:t>
            </a:r>
          </a:p>
          <a:p>
            <a:pPr lvl="1">
              <a:buFont typeface="Elder Futhark" panose="020B0603050302020204" pitchFamily="34" charset="0"/>
              <a:buChar char="j"/>
            </a:pPr>
            <a:r>
              <a:rPr lang="en-US" dirty="0"/>
              <a:t>SB pages 403-410</a:t>
            </a:r>
          </a:p>
          <a:p>
            <a:pPr marL="0" indent="0">
              <a:buNone/>
            </a:pPr>
            <a:endParaRPr lang="en-US" sz="10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Lesson 56 Guided Notes</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186417"/>
            <a:ext cx="6096000" cy="4295590"/>
          </a:xfrm>
        </p:spPr>
        <p:txBody>
          <a:bodyPr>
            <a:normAutofit/>
          </a:bodyPr>
          <a:lstStyle/>
          <a:p>
            <a:pPr marL="0" indent="0">
              <a:buNone/>
            </a:pPr>
            <a:r>
              <a:rPr lang="en-US" dirty="0">
                <a:solidFill>
                  <a:srgbClr val="FF0000"/>
                </a:solidFill>
              </a:rPr>
              <a:t>Assignment(s) Due Today</a:t>
            </a:r>
          </a:p>
          <a:p>
            <a:r>
              <a:rPr lang="en-US" dirty="0"/>
              <a:t>Have on Desk Until Reviewed</a:t>
            </a:r>
          </a:p>
          <a:p>
            <a:r>
              <a:rPr lang="en-US" dirty="0"/>
              <a:t>Lesson 55 Homework SB pages 403-405 #Try These A (a-b), Try These B-C (a-c), Try These D (a-b), 3-11 (odd only) and pages 408-410 #Try These A-B-C (a-b), Try These D (a-c), 5-11 (odd only)</a:t>
            </a:r>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 [4 minutes]</a:t>
            </a:r>
          </a:p>
          <a:p>
            <a:pPr marL="457200" lvl="1" indent="0">
              <a:buNone/>
            </a:pPr>
            <a:r>
              <a:rPr lang="en-US" dirty="0"/>
              <a:t>Get papers from your mailbox, work on Warm-Up in the guided notes, and update your Assignment Log #4.</a:t>
            </a:r>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2998278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not talk while another person is talking.</a:t>
            </a:r>
          </a:p>
          <a:p>
            <a:pPr marL="514350" lvl="0" indent="-514350">
              <a:buFont typeface="+mj-lt"/>
              <a:buAutoNum type="arabicPeriod"/>
            </a:pPr>
            <a:r>
              <a:rPr lang="en-US" dirty="0"/>
              <a:t>Students will stay off their phones during class.</a:t>
            </a:r>
          </a:p>
          <a:p>
            <a:pPr marL="514350" lvl="0" indent="-514350">
              <a:buFont typeface="+mj-lt"/>
              <a:buAutoNum type="arabicPeriod"/>
            </a:pPr>
            <a:r>
              <a:rPr lang="en-US" dirty="0"/>
              <a:t>Students will not eat, drink, or chew gum.</a:t>
            </a:r>
          </a:p>
          <a:p>
            <a:pPr marL="514350" lvl="0" indent="-514350">
              <a:buFont typeface="+mj-lt"/>
              <a:buAutoNum type="arabicPeriod"/>
            </a:pPr>
            <a:r>
              <a:rPr lang="en-US" dirty="0"/>
              <a:t>Students will stay in their seat during the lesson.</a:t>
            </a:r>
          </a:p>
          <a:p>
            <a:pPr marL="514350" lvl="0" indent="-514350">
              <a:buFont typeface="+mj-lt"/>
              <a:buAutoNum type="arabicPeriod"/>
            </a:pPr>
            <a:r>
              <a:rPr lang="en-US" dirty="0"/>
              <a:t>Students will sign out and take 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6346" y="3134443"/>
            <a:ext cx="2395021" cy="372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71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Warm-Up [10 min]</a:t>
            </a:r>
          </a:p>
          <a:p>
            <a:pPr lvl="0"/>
            <a:r>
              <a:rPr lang="en-US" dirty="0"/>
              <a:t>Agenda/Objectives [3 min]</a:t>
            </a:r>
          </a:p>
          <a:p>
            <a:pPr lvl="0"/>
            <a:r>
              <a:rPr lang="en-US" dirty="0"/>
              <a:t>Review Lesson 55 [10 min]</a:t>
            </a:r>
          </a:p>
          <a:p>
            <a:pPr lvl="0"/>
            <a:r>
              <a:rPr lang="en-US" dirty="0"/>
              <a:t>Guided Notes and Practice [60 min]</a:t>
            </a:r>
          </a:p>
          <a:p>
            <a:pPr lvl="0"/>
            <a:r>
              <a:rPr lang="en-US" dirty="0"/>
              <a:t>Whiteboards [10 min]</a:t>
            </a:r>
          </a:p>
          <a:p>
            <a:pPr lvl="0"/>
            <a:r>
              <a:rPr lang="en-US" dirty="0"/>
              <a:t>Wrap-Up [3 min]</a:t>
            </a:r>
          </a:p>
        </p:txBody>
      </p:sp>
      <p:sp>
        <p:nvSpPr>
          <p:cNvPr id="6" name="Content Placeholder 2"/>
          <p:cNvSpPr>
            <a:spLocks noGrp="1"/>
          </p:cNvSpPr>
          <p:nvPr>
            <p:ph sz="half" idx="2"/>
          </p:nvPr>
        </p:nvSpPr>
        <p:spPr>
          <a:xfrm>
            <a:off x="6172200" y="1331352"/>
            <a:ext cx="6019800" cy="5526648"/>
          </a:xfrm>
        </p:spPr>
        <p:txBody>
          <a:bodyPr>
            <a:normAutofit/>
          </a:bodyPr>
          <a:lstStyle/>
          <a:p>
            <a:r>
              <a:rPr lang="en-US" dirty="0"/>
              <a:t>Cancel</a:t>
            </a:r>
          </a:p>
          <a:p>
            <a:pPr lvl="1"/>
            <a:r>
              <a:rPr lang="en-US" dirty="0"/>
              <a:t>to neutralize or to render invalid.</a:t>
            </a:r>
          </a:p>
        </p:txBody>
      </p:sp>
      <p:pic>
        <p:nvPicPr>
          <p:cNvPr id="2050" name="Picture 2" descr="http://images.clipartpanda.com/teacher-apple-clipart-red-appl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7" y="3568568"/>
            <a:ext cx="2371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19609" y="0"/>
            <a:ext cx="3724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ras Demi ITC" panose="020B0805030504020804" pitchFamily="34" charset="0"/>
                <a:ea typeface="+mj-ea"/>
                <a:cs typeface="+mj-cs"/>
              </a:defRPr>
            </a:lvl1pPr>
          </a:lstStyle>
          <a:p>
            <a:r>
              <a:rPr lang="en-US" dirty="0"/>
              <a:t>Apple Word</a:t>
            </a:r>
          </a:p>
        </p:txBody>
      </p:sp>
    </p:spTree>
    <p:extLst>
      <p:ext uri="{BB962C8B-B14F-4D97-AF65-F5344CB8AC3E}">
        <p14:creationId xmlns:p14="http://schemas.microsoft.com/office/powerpoint/2010/main" val="215578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circle(in)">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add, subtract, multiply, and divide rational expressions.</a:t>
            </a:r>
          </a:p>
          <a:p>
            <a:pPr marL="514350" lvl="0" indent="-514350">
              <a:buFont typeface="+mj-lt"/>
              <a:buAutoNum type="arabicPeriod"/>
            </a:pPr>
            <a:r>
              <a:rPr lang="en-US" dirty="0"/>
              <a:t>Students will be able to identify the least common multiple (LCM) of algebraic expressions.</a:t>
            </a:r>
          </a:p>
          <a:p>
            <a:pPr marL="514350" lvl="0" indent="-514350">
              <a:buFont typeface="+mj-lt"/>
              <a:buAutoNum type="arabicPeriod"/>
            </a:pPr>
            <a:r>
              <a:rPr lang="en-US" dirty="0"/>
              <a:t>Students will be able to meet the student expectations.</a:t>
            </a:r>
          </a:p>
        </p:txBody>
      </p:sp>
      <p:pic>
        <p:nvPicPr>
          <p:cNvPr id="3080" name="Picture 8" descr="http://www.clker.com/cliparts/t/n/E/C/9/p/hockey-goal-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42640"/>
            <a:ext cx="1928191" cy="2115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29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quiet and respectful while another person is talking.</a:t>
            </a:r>
          </a:p>
          <a:p>
            <a:pPr marL="514350" lvl="0" indent="-514350">
              <a:buFont typeface="+mj-lt"/>
              <a:buAutoNum type="arabicPeriod"/>
            </a:pPr>
            <a:r>
              <a:rPr lang="en-US" dirty="0"/>
              <a:t>Students will restrict cell phone activity to before and after class.</a:t>
            </a:r>
          </a:p>
          <a:p>
            <a:pPr marL="514350" lvl="0" indent="-514350">
              <a:buFont typeface="+mj-lt"/>
              <a:buAutoNum type="arabicPeriod"/>
            </a:pPr>
            <a:r>
              <a:rPr lang="en-US" dirty="0"/>
              <a:t>Students will eat food, drink beverages, and chew gum before and after class</a:t>
            </a:r>
          </a:p>
          <a:p>
            <a:pPr marL="514350" lvl="0" indent="-514350">
              <a:buFont typeface="+mj-lt"/>
              <a:buAutoNum type="arabicPeriod"/>
            </a:pPr>
            <a:r>
              <a:rPr lang="en-US" dirty="0"/>
              <a:t>Students will stay in their assigned seat during class.</a:t>
            </a:r>
          </a:p>
          <a:p>
            <a:pPr marL="514350" lvl="0" indent="-514350">
              <a:buFont typeface="+mj-lt"/>
              <a:buAutoNum type="arabicPeriod"/>
            </a:pPr>
            <a:r>
              <a:rPr lang="en-US" dirty="0"/>
              <a:t>Students will ask the teacher, sign out, and take</a:t>
            </a:r>
            <a:br>
              <a:rPr lang="en-US" dirty="0"/>
            </a:br>
            <a:r>
              <a:rPr lang="en-US" dirty="0"/>
              <a:t>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0165" y="3466869"/>
            <a:ext cx="2181202" cy="3391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7374" y="119268"/>
            <a:ext cx="6039678" cy="1325563"/>
          </a:xfrm>
        </p:spPr>
        <p:txBody>
          <a:bodyPr/>
          <a:lstStyle/>
          <a:p>
            <a:r>
              <a:rPr lang="en-US" dirty="0"/>
              <a:t>Review Lesson 55</a:t>
            </a:r>
          </a:p>
        </p:txBody>
      </p:sp>
      <p:sp>
        <p:nvSpPr>
          <p:cNvPr id="5" name="Content Placeholder 4"/>
          <p:cNvSpPr>
            <a:spLocks noGrp="1"/>
          </p:cNvSpPr>
          <p:nvPr>
            <p:ph sz="half" idx="2"/>
          </p:nvPr>
        </p:nvSpPr>
        <p:spPr>
          <a:xfrm>
            <a:off x="4502426" y="1462919"/>
            <a:ext cx="7689574" cy="5295689"/>
          </a:xfrm>
        </p:spPr>
        <p:txBody>
          <a:bodyPr/>
          <a:lstStyle/>
          <a:p>
            <a:r>
              <a:rPr lang="en-US" dirty="0"/>
              <a:t>Lesson 55 Homework SB pages 403-405 #Try These A (a-b), Try These B-C (a-c), Try These D (a-b), 3-11 (odd only) and pages 408-410 #Try These A-B-C (a-b), Try These D (a-c), 5-11 (odd only)</a:t>
            </a:r>
          </a:p>
          <a:p>
            <a:r>
              <a:rPr lang="en-US" dirty="0"/>
              <a:t>Turn in your homework!</a:t>
            </a:r>
          </a:p>
        </p:txBody>
      </p:sp>
      <p:pic>
        <p:nvPicPr>
          <p:cNvPr id="1028" name="Picture 4" descr="http://images.clipartpanda.com/homework-clipart-jRiARd6cL.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9451" y="119268"/>
            <a:ext cx="4114460" cy="292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11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Lesson 56 Guided Notes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Turn to page 2</a:t>
            </a:r>
            <a:endParaRPr lang="en-US" dirty="0">
              <a:latin typeface="Eras Demi ITC" panose="020B0805030504020804" pitchFamily="34" charset="0"/>
            </a:endParaRPr>
          </a:p>
        </p:txBody>
      </p:sp>
    </p:spTree>
    <p:extLst>
      <p:ext uri="{BB962C8B-B14F-4D97-AF65-F5344CB8AC3E}">
        <p14:creationId xmlns:p14="http://schemas.microsoft.com/office/powerpoint/2010/main" val="211209535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Assignment(s)</a:t>
            </a:r>
          </a:p>
        </p:txBody>
      </p:sp>
      <p:sp>
        <p:nvSpPr>
          <p:cNvPr id="6" name="Content Placeholder 5"/>
          <p:cNvSpPr>
            <a:spLocks noGrp="1"/>
          </p:cNvSpPr>
          <p:nvPr>
            <p:ph sz="half" idx="2"/>
          </p:nvPr>
        </p:nvSpPr>
        <p:spPr>
          <a:xfrm>
            <a:off x="-1" y="1331353"/>
            <a:ext cx="6410739" cy="5526647"/>
          </a:xfrm>
        </p:spPr>
        <p:txBody>
          <a:bodyPr/>
          <a:lstStyle/>
          <a:p>
            <a:r>
              <a:rPr lang="en-US" dirty="0"/>
              <a:t>Lesson 56 Homework SB pages 411-412 #Try These A (a-b), Try These B (a-b), 3-9 (odd only) and pages 413-416 #Try These A-B (a-c), Try These C (a-b), Try These D-E (a-d), 3-13 (odd only)</a:t>
            </a:r>
          </a:p>
          <a:p>
            <a:r>
              <a:rPr lang="en-US" dirty="0"/>
              <a:t>Unit 4 Review Sheet</a:t>
            </a:r>
            <a:br>
              <a:rPr lang="en-US" dirty="0"/>
            </a:br>
            <a:r>
              <a:rPr lang="en-US" dirty="0"/>
              <a:t>(Due 03/30/16 to 04/01/16)</a:t>
            </a:r>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36831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Whiteboards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Get out a whiteboard and pen</a:t>
            </a:r>
            <a:endParaRPr lang="en-US" dirty="0">
              <a:latin typeface="Eras Demi ITC" panose="020B0805030504020804" pitchFamily="34" charset="0"/>
            </a:endParaRPr>
          </a:p>
        </p:txBody>
      </p:sp>
    </p:spTree>
    <p:extLst>
      <p:ext uri="{BB962C8B-B14F-4D97-AF65-F5344CB8AC3E}">
        <p14:creationId xmlns:p14="http://schemas.microsoft.com/office/powerpoint/2010/main" val="233830116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Tasks</a:t>
            </a:r>
          </a:p>
        </p:txBody>
      </p:sp>
      <p:sp>
        <p:nvSpPr>
          <p:cNvPr id="3" name="Content Placeholder 2"/>
          <p:cNvSpPr>
            <a:spLocks noGrp="1"/>
          </p:cNvSpPr>
          <p:nvPr>
            <p:ph sz="half" idx="1"/>
          </p:nvPr>
        </p:nvSpPr>
        <p:spPr/>
        <p:txBody>
          <a:bodyPr/>
          <a:lstStyle/>
          <a:p>
            <a:r>
              <a:rPr lang="en-US" dirty="0"/>
              <a:t>Wrap-Up</a:t>
            </a:r>
          </a:p>
          <a:p>
            <a:pPr lvl="1"/>
            <a:r>
              <a:rPr lang="en-US" dirty="0"/>
              <a:t>What did we cancel?</a:t>
            </a:r>
          </a:p>
          <a:p>
            <a:pPr lvl="1"/>
            <a:r>
              <a:rPr lang="en-US" dirty="0"/>
              <a:t>What have we done before?</a:t>
            </a:r>
          </a:p>
          <a:p>
            <a:pPr lvl="2"/>
            <a:r>
              <a:rPr lang="en-US" dirty="0"/>
              <a:t>Where?</a:t>
            </a:r>
          </a:p>
          <a:p>
            <a:pPr lvl="1"/>
            <a:r>
              <a:rPr lang="en-US" dirty="0"/>
              <a:t>Last Questions?</a:t>
            </a:r>
          </a:p>
        </p:txBody>
      </p:sp>
      <p:sp>
        <p:nvSpPr>
          <p:cNvPr id="4" name="Content Placeholder 3"/>
          <p:cNvSpPr>
            <a:spLocks noGrp="1"/>
          </p:cNvSpPr>
          <p:nvPr>
            <p:ph sz="half" idx="2"/>
          </p:nvPr>
        </p:nvSpPr>
        <p:spPr/>
        <p:txBody>
          <a:bodyPr/>
          <a:lstStyle/>
          <a:p>
            <a:r>
              <a:rPr lang="en-US" dirty="0"/>
              <a:t>Finish Homework 56</a:t>
            </a:r>
          </a:p>
          <a:p>
            <a:r>
              <a:rPr lang="en-US" dirty="0"/>
              <a:t>Complete Unit 4 Review Sheet before Tuesday/Wednesday (03/28/16)!</a:t>
            </a:r>
          </a:p>
          <a:p>
            <a:r>
              <a:rPr lang="en-US" dirty="0"/>
              <a:t>Unit 4 Exam UPDATE!</a:t>
            </a:r>
          </a:p>
          <a:p>
            <a:pPr lvl="1"/>
            <a:r>
              <a:rPr lang="en-US" dirty="0"/>
              <a:t>Period 5: 03/31/16</a:t>
            </a:r>
          </a:p>
          <a:p>
            <a:pPr lvl="1"/>
            <a:r>
              <a:rPr lang="en-US" dirty="0"/>
              <a:t>Periods 4 and 6: 04/01/16</a:t>
            </a:r>
          </a:p>
        </p:txBody>
      </p:sp>
      <p:pic>
        <p:nvPicPr>
          <p:cNvPr id="4098" name="Picture 2" descr="http://www.clipartlord.com/wp-content/uploads/2015/03/checkli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3938" y="4205830"/>
            <a:ext cx="2012567" cy="2168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95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Lesson </a:t>
            </a:r>
            <a:r>
              <a:rPr lang="en-US" dirty="0"/>
              <a:t>57</a:t>
            </a:r>
            <a:endParaRPr lang="en-US" dirty="0">
              <a:latin typeface="Eras Demi ITC" panose="020B0805030504020804" pitchFamily="34" charset="0"/>
            </a:endParaRP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87100652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192207"/>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Lesson 56 Homework</a:t>
            </a:r>
          </a:p>
          <a:p>
            <a:pPr lvl="1">
              <a:buFont typeface="Elder Futhark" panose="020B0603050302020204" pitchFamily="34" charset="0"/>
              <a:buChar char="j"/>
            </a:pPr>
            <a:r>
              <a:rPr lang="en-US" dirty="0"/>
              <a:t>Assignment Log #4</a:t>
            </a:r>
          </a:p>
          <a:p>
            <a:pPr lvl="1">
              <a:buFont typeface="Elder Futhark" panose="020B0603050302020204" pitchFamily="34" charset="0"/>
              <a:buChar char="j"/>
            </a:pPr>
            <a:r>
              <a:rPr lang="en-US" dirty="0"/>
              <a:t>SB pages 401-402</a:t>
            </a:r>
          </a:p>
          <a:p>
            <a:pPr marL="0" indent="0">
              <a:buNone/>
            </a:pPr>
            <a:endParaRPr lang="en-US" sz="10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Lesson 57 Guided Notes</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186417"/>
            <a:ext cx="6096000" cy="4295590"/>
          </a:xfrm>
        </p:spPr>
        <p:txBody>
          <a:bodyPr>
            <a:normAutofit/>
          </a:bodyPr>
          <a:lstStyle/>
          <a:p>
            <a:pPr marL="0" indent="0">
              <a:buNone/>
            </a:pPr>
            <a:r>
              <a:rPr lang="en-US" dirty="0">
                <a:solidFill>
                  <a:srgbClr val="FF0000"/>
                </a:solidFill>
              </a:rPr>
              <a:t>Assignment(s) Due Today</a:t>
            </a:r>
          </a:p>
          <a:p>
            <a:r>
              <a:rPr lang="en-US" dirty="0"/>
              <a:t>Have on Desk Until Reviewed</a:t>
            </a:r>
          </a:p>
          <a:p>
            <a:pPr lvl="1"/>
            <a:r>
              <a:rPr lang="en-US" dirty="0"/>
              <a:t>Lesson 56 Homework SB pages 411-412 #Try These A (a-b), Try These B (a-b), 3-9 (odd only) and pages 413-416 #Try These A-B (a-c), Try These C (a-b), Try These D-E (a-d), 3-13 (odd only)</a:t>
            </a:r>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 [4 minutes]</a:t>
            </a:r>
          </a:p>
          <a:p>
            <a:pPr marL="457200" lvl="1" indent="0">
              <a:buNone/>
            </a:pPr>
            <a:r>
              <a:rPr lang="en-US" dirty="0"/>
              <a:t>Get papers from your mailbox, work on Warm-Up in the guided notes, and update your Assignment Log #4.</a:t>
            </a:r>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3495154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Lesson 35 Guided Notes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Turn to page 2</a:t>
            </a:r>
            <a:endParaRPr lang="en-US" dirty="0">
              <a:latin typeface="Eras Demi ITC" panose="020B0805030504020804" pitchFamily="34" charset="0"/>
            </a:endParaRPr>
          </a:p>
        </p:txBody>
      </p:sp>
    </p:spTree>
    <p:extLst>
      <p:ext uri="{BB962C8B-B14F-4D97-AF65-F5344CB8AC3E}">
        <p14:creationId xmlns:p14="http://schemas.microsoft.com/office/powerpoint/2010/main" val="5591598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Warm-Up [8 min]</a:t>
            </a:r>
          </a:p>
          <a:p>
            <a:pPr lvl="0"/>
            <a:r>
              <a:rPr lang="en-US" dirty="0"/>
              <a:t>Agenda/Objectives [3 min]</a:t>
            </a:r>
          </a:p>
          <a:p>
            <a:pPr lvl="0"/>
            <a:r>
              <a:rPr lang="en-US" dirty="0"/>
              <a:t>Guided Notes and Practice [20 min]</a:t>
            </a:r>
          </a:p>
          <a:p>
            <a:r>
              <a:rPr lang="en-US" dirty="0"/>
              <a:t>Review Lesson 56 [8 min]</a:t>
            </a:r>
          </a:p>
          <a:p>
            <a:pPr lvl="0"/>
            <a:r>
              <a:rPr lang="en-US" dirty="0"/>
              <a:t>Wrap-Up [3 min]</a:t>
            </a:r>
          </a:p>
        </p:txBody>
      </p:sp>
    </p:spTree>
    <p:extLst>
      <p:ext uri="{BB962C8B-B14F-4D97-AF65-F5344CB8AC3E}">
        <p14:creationId xmlns:p14="http://schemas.microsoft.com/office/powerpoint/2010/main" val="313249532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use the reverse box method to factor trinomials of the form </a:t>
                </a:r>
                <a14:m>
                  <m:oMath xmlns:m="http://schemas.openxmlformats.org/officeDocument/2006/math">
                    <m:r>
                      <a:rPr lang="en-US" i="1">
                        <a:latin typeface="Cambria Math" panose="02040503050406030204" pitchFamily="18" charset="0"/>
                      </a:rPr>
                      <m:t>𝑎</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r>
                      <a:rPr lang="en-US" i="1">
                        <a:latin typeface="Cambria Math" panose="02040503050406030204" pitchFamily="18" charset="0"/>
                      </a:rPr>
                      <m:t>+</m:t>
                    </m:r>
                    <m:r>
                      <a:rPr lang="en-US" i="1">
                        <a:latin typeface="Cambria Math" panose="02040503050406030204" pitchFamily="18" charset="0"/>
                      </a:rPr>
                      <m:t>𝑏𝑥</m:t>
                    </m:r>
                    <m:r>
                      <a:rPr lang="en-US" i="1">
                        <a:latin typeface="Cambria Math" panose="02040503050406030204" pitchFamily="18" charset="0"/>
                      </a:rPr>
                      <m:t>+</m:t>
                    </m:r>
                    <m:r>
                      <a:rPr lang="en-US" i="1">
                        <a:latin typeface="Cambria Math" panose="02040503050406030204" pitchFamily="18" charset="0"/>
                      </a:rPr>
                      <m:t>𝑐</m:t>
                    </m:r>
                  </m:oMath>
                </a14:m>
                <a:r>
                  <a:rPr lang="en-US" dirty="0"/>
                  <a:t>.</a:t>
                </a:r>
              </a:p>
              <a:p>
                <a:pPr marL="514350" lvl="0" indent="-514350">
                  <a:buFont typeface="+mj-lt"/>
                  <a:buAutoNum type="arabicPeriod"/>
                </a:pPr>
                <a:r>
                  <a:rPr lang="en-US" dirty="0"/>
                  <a:t>Students will be able to meet the student expectations.</a:t>
                </a: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3"/>
                <a:stretch>
                  <a:fillRect l="-500" t="-1872"/>
                </a:stretch>
              </a:blipFill>
            </p:spPr>
            <p:txBody>
              <a:bodyPr/>
              <a:lstStyle/>
              <a:p>
                <a:r>
                  <a:rPr lang="en-US">
                    <a:noFill/>
                  </a:rPr>
                  <a:t> </a:t>
                </a:r>
              </a:p>
            </p:txBody>
          </p:sp>
        </mc:Fallback>
      </mc:AlternateContent>
      <p:pic>
        <p:nvPicPr>
          <p:cNvPr id="3080" name="Picture 8" descr="http://www.clker.com/cliparts/t/n/E/C/9/p/hockey-goal-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742640"/>
            <a:ext cx="1928191" cy="2115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65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quiet and respectful while another person is talking.</a:t>
            </a:r>
          </a:p>
          <a:p>
            <a:pPr marL="514350" lvl="0" indent="-514350">
              <a:buFont typeface="+mj-lt"/>
              <a:buAutoNum type="arabicPeriod"/>
            </a:pPr>
            <a:r>
              <a:rPr lang="en-US" dirty="0"/>
              <a:t>Students will restrict cell phone activity to before and after class.</a:t>
            </a:r>
          </a:p>
          <a:p>
            <a:pPr marL="514350" lvl="0" indent="-514350">
              <a:buFont typeface="+mj-lt"/>
              <a:buAutoNum type="arabicPeriod"/>
            </a:pPr>
            <a:r>
              <a:rPr lang="en-US" dirty="0"/>
              <a:t>Students will eat food, drink beverages, and chew gum before and after class</a:t>
            </a:r>
          </a:p>
          <a:p>
            <a:pPr marL="514350" lvl="0" indent="-514350">
              <a:buFont typeface="+mj-lt"/>
              <a:buAutoNum type="arabicPeriod"/>
            </a:pPr>
            <a:r>
              <a:rPr lang="en-US" dirty="0"/>
              <a:t>Students will stay in their assigned seat during class.</a:t>
            </a:r>
          </a:p>
          <a:p>
            <a:pPr marL="514350" lvl="0" indent="-514350">
              <a:buFont typeface="+mj-lt"/>
              <a:buAutoNum type="arabicPeriod"/>
            </a:pPr>
            <a:r>
              <a:rPr lang="en-US" dirty="0"/>
              <a:t>Students will ask the teacher, sign out, and take</a:t>
            </a:r>
            <a:br>
              <a:rPr lang="en-US" dirty="0"/>
            </a:br>
            <a:r>
              <a:rPr lang="en-US" dirty="0"/>
              <a:t>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0165" y="3466869"/>
            <a:ext cx="2181202" cy="3391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7374" y="119268"/>
            <a:ext cx="6039678" cy="1325563"/>
          </a:xfrm>
        </p:spPr>
        <p:txBody>
          <a:bodyPr/>
          <a:lstStyle/>
          <a:p>
            <a:r>
              <a:rPr lang="en-US" dirty="0"/>
              <a:t>Review Lesson 56</a:t>
            </a:r>
          </a:p>
        </p:txBody>
      </p:sp>
      <p:sp>
        <p:nvSpPr>
          <p:cNvPr id="5" name="Content Placeholder 4"/>
          <p:cNvSpPr>
            <a:spLocks noGrp="1"/>
          </p:cNvSpPr>
          <p:nvPr>
            <p:ph sz="half" idx="2"/>
          </p:nvPr>
        </p:nvSpPr>
        <p:spPr>
          <a:xfrm>
            <a:off x="4502426" y="1462919"/>
            <a:ext cx="7689574" cy="5295689"/>
          </a:xfrm>
        </p:spPr>
        <p:txBody>
          <a:bodyPr/>
          <a:lstStyle/>
          <a:p>
            <a:r>
              <a:rPr lang="en-US" dirty="0"/>
              <a:t>Lesson 56 Homework SB pages 411-412 #Try These A (a-b), Try These B (a-b), 3-9 (odd only) and pages 413-416 #Try These A-B (a-c), Try These C (a-b), Try These D-E (a-d), 3-13 (odd only)</a:t>
            </a:r>
          </a:p>
          <a:p>
            <a:r>
              <a:rPr lang="en-US" dirty="0"/>
              <a:t>Turn in your homework!</a:t>
            </a:r>
          </a:p>
        </p:txBody>
      </p:sp>
      <p:pic>
        <p:nvPicPr>
          <p:cNvPr id="1028" name="Picture 4" descr="http://images.clipartpanda.com/homework-clipart-jRiARd6cL.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9451" y="119268"/>
            <a:ext cx="4114460" cy="292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05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Lesson 57 Guided Notes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Turn to page 2</a:t>
            </a:r>
            <a:endParaRPr lang="en-US" dirty="0">
              <a:latin typeface="Eras Demi ITC" panose="020B0805030504020804" pitchFamily="34" charset="0"/>
            </a:endParaRPr>
          </a:p>
        </p:txBody>
      </p:sp>
    </p:spTree>
    <p:extLst>
      <p:ext uri="{BB962C8B-B14F-4D97-AF65-F5344CB8AC3E}">
        <p14:creationId xmlns:p14="http://schemas.microsoft.com/office/powerpoint/2010/main" val="199005474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Assignment(s)</a:t>
            </a:r>
          </a:p>
        </p:txBody>
      </p:sp>
      <p:sp>
        <p:nvSpPr>
          <p:cNvPr id="6" name="Content Placeholder 5"/>
          <p:cNvSpPr>
            <a:spLocks noGrp="1"/>
          </p:cNvSpPr>
          <p:nvPr>
            <p:ph sz="half" idx="2"/>
          </p:nvPr>
        </p:nvSpPr>
        <p:spPr>
          <a:xfrm>
            <a:off x="-1" y="1331353"/>
            <a:ext cx="6410739" cy="5526647"/>
          </a:xfrm>
        </p:spPr>
        <p:txBody>
          <a:bodyPr/>
          <a:lstStyle/>
          <a:p>
            <a:r>
              <a:rPr lang="en-US" dirty="0"/>
              <a:t>Lesson 57 SB 401-402 #21-26, 29, 31</a:t>
            </a:r>
          </a:p>
          <a:p>
            <a:r>
              <a:rPr lang="en-US" dirty="0"/>
              <a:t>Unit 4 Review Sheet</a:t>
            </a:r>
            <a:br>
              <a:rPr lang="en-US" dirty="0"/>
            </a:br>
            <a:r>
              <a:rPr lang="en-US" dirty="0"/>
              <a:t>(Due 03/31/16 to 04/01/16)</a:t>
            </a:r>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72450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Whiteboards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Get out a whiteboard and pen</a:t>
            </a:r>
            <a:endParaRPr lang="en-US" dirty="0">
              <a:latin typeface="Eras Demi ITC" panose="020B0805030504020804" pitchFamily="34" charset="0"/>
            </a:endParaRPr>
          </a:p>
        </p:txBody>
      </p:sp>
    </p:spTree>
    <p:extLst>
      <p:ext uri="{BB962C8B-B14F-4D97-AF65-F5344CB8AC3E}">
        <p14:creationId xmlns:p14="http://schemas.microsoft.com/office/powerpoint/2010/main" val="190882809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Tasks</a:t>
            </a:r>
          </a:p>
        </p:txBody>
      </p:sp>
      <p:sp>
        <p:nvSpPr>
          <p:cNvPr id="3" name="Content Placeholder 2"/>
          <p:cNvSpPr>
            <a:spLocks noGrp="1"/>
          </p:cNvSpPr>
          <p:nvPr>
            <p:ph sz="half" idx="1"/>
          </p:nvPr>
        </p:nvSpPr>
        <p:spPr/>
        <p:txBody>
          <a:bodyPr/>
          <a:lstStyle/>
          <a:p>
            <a:r>
              <a:rPr lang="en-US" dirty="0"/>
              <a:t>Wrap-Up</a:t>
            </a:r>
          </a:p>
          <a:p>
            <a:pPr lvl="1"/>
            <a:r>
              <a:rPr lang="en-US" dirty="0"/>
              <a:t>What method did we build upon?</a:t>
            </a:r>
          </a:p>
          <a:p>
            <a:pPr lvl="1"/>
            <a:r>
              <a:rPr lang="en-US" dirty="0"/>
              <a:t>What can we do now?</a:t>
            </a:r>
          </a:p>
          <a:p>
            <a:pPr lvl="1"/>
            <a:r>
              <a:rPr lang="en-US" dirty="0"/>
              <a:t>Last Questions?</a:t>
            </a:r>
          </a:p>
        </p:txBody>
      </p:sp>
      <p:sp>
        <p:nvSpPr>
          <p:cNvPr id="4" name="Content Placeholder 3"/>
          <p:cNvSpPr>
            <a:spLocks noGrp="1"/>
          </p:cNvSpPr>
          <p:nvPr>
            <p:ph sz="half" idx="2"/>
          </p:nvPr>
        </p:nvSpPr>
        <p:spPr/>
        <p:txBody>
          <a:bodyPr/>
          <a:lstStyle/>
          <a:p>
            <a:r>
              <a:rPr lang="en-US" dirty="0"/>
              <a:t>Finish Homework 57</a:t>
            </a:r>
          </a:p>
          <a:p>
            <a:r>
              <a:rPr lang="en-US" dirty="0"/>
              <a:t>Complete Unit 4 Review Sheet before Tuesday/Wednesday (03/29-30/16)!</a:t>
            </a:r>
          </a:p>
          <a:p>
            <a:r>
              <a:rPr lang="en-US" dirty="0"/>
              <a:t>Unit 4 Exam UPDATE!</a:t>
            </a:r>
          </a:p>
          <a:p>
            <a:pPr lvl="1"/>
            <a:r>
              <a:rPr lang="en-US" dirty="0"/>
              <a:t>Period 5: 03/31/16</a:t>
            </a:r>
          </a:p>
          <a:p>
            <a:pPr lvl="1"/>
            <a:r>
              <a:rPr lang="en-US" dirty="0"/>
              <a:t>Periods 4 and 6: 04/01/16</a:t>
            </a:r>
          </a:p>
        </p:txBody>
      </p:sp>
      <p:pic>
        <p:nvPicPr>
          <p:cNvPr id="4098" name="Picture 2" descr="http://www.clipartlord.com/wp-content/uploads/2015/03/checkli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3938" y="4205830"/>
            <a:ext cx="2012567" cy="2168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30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Unit 4 Review Day</a:t>
            </a: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2655121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192207"/>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Lesson 56 Homework</a:t>
            </a:r>
          </a:p>
          <a:p>
            <a:pPr lvl="1">
              <a:buFont typeface="Elder Futhark" panose="020B0603050302020204" pitchFamily="34" charset="0"/>
              <a:buChar char="j"/>
            </a:pPr>
            <a:r>
              <a:rPr lang="en-US" dirty="0"/>
              <a:t>Lesson 57 Homework</a:t>
            </a:r>
          </a:p>
          <a:p>
            <a:pPr lvl="1">
              <a:buFont typeface="Elder Futhark" panose="020B0603050302020204" pitchFamily="34" charset="0"/>
              <a:buChar char="j"/>
            </a:pPr>
            <a:r>
              <a:rPr lang="en-US" dirty="0"/>
              <a:t>Assignment Log #4</a:t>
            </a:r>
          </a:p>
          <a:p>
            <a:pPr lvl="1">
              <a:buFont typeface="Elder Futhark" panose="020B0603050302020204" pitchFamily="34" charset="0"/>
              <a:buChar char="j"/>
            </a:pPr>
            <a:r>
              <a:rPr lang="en-US" dirty="0"/>
              <a:t>SB pages 401-402</a:t>
            </a:r>
          </a:p>
          <a:p>
            <a:pPr marL="0" indent="0">
              <a:buNone/>
            </a:pPr>
            <a:endParaRPr lang="en-US" sz="10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186417"/>
            <a:ext cx="6096000" cy="4295590"/>
          </a:xfrm>
        </p:spPr>
        <p:txBody>
          <a:bodyPr>
            <a:normAutofit/>
          </a:bodyPr>
          <a:lstStyle/>
          <a:p>
            <a:pPr marL="0" indent="0">
              <a:buNone/>
            </a:pPr>
            <a:r>
              <a:rPr lang="en-US" dirty="0">
                <a:solidFill>
                  <a:srgbClr val="FF0000"/>
                </a:solidFill>
              </a:rPr>
              <a:t>Assignment(s) Due Today</a:t>
            </a:r>
          </a:p>
          <a:p>
            <a:r>
              <a:rPr lang="en-US" dirty="0"/>
              <a:t>Have on Desk Until Reviewed</a:t>
            </a:r>
          </a:p>
          <a:p>
            <a:pPr lvl="1"/>
            <a:r>
              <a:rPr lang="en-US" dirty="0"/>
              <a:t>Lesson 56 Homework SB pages 411-412 #Try These A (a-b), Try These B (a-b), 3-9 (odd only) and pages 413-416 #3-13 (odd only)</a:t>
            </a:r>
          </a:p>
          <a:p>
            <a:pPr lvl="1"/>
            <a:r>
              <a:rPr lang="en-US" dirty="0"/>
              <a:t>Lesson 57 SB 401-402 #21-26, 29, 31</a:t>
            </a:r>
          </a:p>
          <a:p>
            <a:pPr lvl="1"/>
            <a:endParaRPr lang="en-US" dirty="0"/>
          </a:p>
          <a:p>
            <a:endParaRPr lang="en-US" dirty="0"/>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 [4 minutes]</a:t>
            </a:r>
          </a:p>
          <a:p>
            <a:pPr marL="457200" lvl="1" indent="0">
              <a:buNone/>
            </a:pPr>
            <a:r>
              <a:rPr lang="en-US" dirty="0"/>
              <a:t>Get papers from your mailbox, work on Warm-Up on the front whiteboard on your own mini whiteboard.</a:t>
            </a:r>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970855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Lesson 36 Assignment</a:t>
            </a:r>
          </a:p>
        </p:txBody>
      </p:sp>
      <p:sp>
        <p:nvSpPr>
          <p:cNvPr id="6" name="Content Placeholder 5"/>
          <p:cNvSpPr>
            <a:spLocks noGrp="1"/>
          </p:cNvSpPr>
          <p:nvPr>
            <p:ph sz="half" idx="2"/>
          </p:nvPr>
        </p:nvSpPr>
        <p:spPr>
          <a:xfrm>
            <a:off x="0" y="1331353"/>
            <a:ext cx="6172200" cy="5526647"/>
          </a:xfrm>
        </p:spPr>
        <p:txBody>
          <a:bodyPr/>
          <a:lstStyle/>
          <a:p>
            <a:r>
              <a:rPr lang="en-US" b="1" dirty="0"/>
              <a:t>Homework (Due 01/28-29/16)</a:t>
            </a:r>
            <a:endParaRPr lang="en-US" dirty="0"/>
          </a:p>
          <a:p>
            <a:pPr lvl="1"/>
            <a:r>
              <a:rPr lang="en-US" dirty="0"/>
              <a:t>SB pages 292-293 #5(a-d), Try These A (a-c), 6-15</a:t>
            </a:r>
          </a:p>
          <a:p>
            <a:pPr lvl="1"/>
            <a:r>
              <a:rPr lang="en-US" dirty="0"/>
              <a:t>SB pages 294-296 #3, 6, 8, Try These A-B (a-e), 9-17(odd)</a:t>
            </a:r>
            <a:br>
              <a:rPr lang="en-US" dirty="0"/>
            </a:br>
            <a:br>
              <a:rPr lang="en-US" dirty="0"/>
            </a:br>
            <a:endParaRPr lang="en-US" dirty="0"/>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8384"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6774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Warm-Up [8 min]</a:t>
            </a:r>
          </a:p>
          <a:p>
            <a:pPr lvl="0"/>
            <a:r>
              <a:rPr lang="en-US" dirty="0"/>
              <a:t>Agenda/Objectives [2 min]</a:t>
            </a:r>
          </a:p>
          <a:p>
            <a:pPr lvl="0"/>
            <a:r>
              <a:rPr lang="en-US" dirty="0"/>
              <a:t>Review Lesson 57 [15 min]</a:t>
            </a:r>
          </a:p>
          <a:p>
            <a:pPr lvl="0"/>
            <a:r>
              <a:rPr lang="en-US" dirty="0"/>
              <a:t>Unit 4 Review Sheet [20 min]</a:t>
            </a:r>
          </a:p>
          <a:p>
            <a:pPr lvl="0"/>
            <a:r>
              <a:rPr lang="en-US" dirty="0" err="1"/>
              <a:t>Kahoot</a:t>
            </a:r>
            <a:r>
              <a:rPr lang="en-US" dirty="0"/>
              <a:t>! [40 min]</a:t>
            </a:r>
          </a:p>
          <a:p>
            <a:pPr lvl="0"/>
            <a:r>
              <a:rPr lang="en-US" dirty="0"/>
              <a:t>Study Skills [15 min]</a:t>
            </a:r>
          </a:p>
        </p:txBody>
      </p:sp>
      <p:sp>
        <p:nvSpPr>
          <p:cNvPr id="6" name="Content Placeholder 2"/>
          <p:cNvSpPr>
            <a:spLocks noGrp="1"/>
          </p:cNvSpPr>
          <p:nvPr>
            <p:ph sz="half" idx="2"/>
          </p:nvPr>
        </p:nvSpPr>
        <p:spPr>
          <a:xfrm>
            <a:off x="6172200" y="1331352"/>
            <a:ext cx="6019800" cy="5526648"/>
          </a:xfrm>
        </p:spPr>
        <p:txBody>
          <a:bodyPr>
            <a:normAutofit/>
          </a:bodyPr>
          <a:lstStyle/>
          <a:p>
            <a:r>
              <a:rPr lang="en-US" dirty="0"/>
              <a:t>Review</a:t>
            </a:r>
          </a:p>
        </p:txBody>
      </p:sp>
      <p:pic>
        <p:nvPicPr>
          <p:cNvPr id="2050" name="Picture 2" descr="http://images.clipartpanda.com/teacher-apple-clipart-red-appl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7" y="3568568"/>
            <a:ext cx="2371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19609" y="0"/>
            <a:ext cx="3724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ras Demi ITC" panose="020B0805030504020804" pitchFamily="34" charset="0"/>
                <a:ea typeface="+mj-ea"/>
                <a:cs typeface="+mj-cs"/>
              </a:defRPr>
            </a:lvl1pPr>
          </a:lstStyle>
          <a:p>
            <a:r>
              <a:rPr lang="en-US" dirty="0"/>
              <a:t>Apple Word</a:t>
            </a:r>
          </a:p>
        </p:txBody>
      </p:sp>
    </p:spTree>
    <p:extLst>
      <p:ext uri="{BB962C8B-B14F-4D97-AF65-F5344CB8AC3E}">
        <p14:creationId xmlns:p14="http://schemas.microsoft.com/office/powerpoint/2010/main" val="403789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circle(in)">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answer questions on </a:t>
            </a:r>
            <a:r>
              <a:rPr lang="en-US" dirty="0" err="1"/>
              <a:t>Kahoot</a:t>
            </a:r>
            <a:r>
              <a:rPr lang="en-US" dirty="0"/>
              <a:t>! with at least 80% accuracy.</a:t>
            </a:r>
          </a:p>
          <a:p>
            <a:pPr marL="514350" lvl="0" indent="-514350">
              <a:buFont typeface="+mj-lt"/>
              <a:buAutoNum type="arabicPeriod"/>
            </a:pPr>
            <a:r>
              <a:rPr lang="en-US" dirty="0"/>
              <a:t>Students will be able to meet the student expectations.</a:t>
            </a:r>
          </a:p>
        </p:txBody>
      </p:sp>
      <p:pic>
        <p:nvPicPr>
          <p:cNvPr id="3080" name="Picture 8" descr="http://www.clker.com/cliparts/t/n/E/C/9/p/hockey-goal-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42640"/>
            <a:ext cx="1928191" cy="2115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78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quiet and respectful while another person is talking.</a:t>
            </a:r>
          </a:p>
          <a:p>
            <a:pPr marL="514350" lvl="0" indent="-514350">
              <a:buFont typeface="+mj-lt"/>
              <a:buAutoNum type="arabicPeriod"/>
            </a:pPr>
            <a:r>
              <a:rPr lang="en-US" dirty="0"/>
              <a:t>Students will restrict cell phone activity to before and after class.</a:t>
            </a:r>
          </a:p>
          <a:p>
            <a:pPr marL="514350" lvl="0" indent="-514350">
              <a:buFont typeface="+mj-lt"/>
              <a:buAutoNum type="arabicPeriod"/>
            </a:pPr>
            <a:r>
              <a:rPr lang="en-US" dirty="0"/>
              <a:t>Students will eat food, drink beverages, and chew gum before and after class.</a:t>
            </a:r>
          </a:p>
          <a:p>
            <a:pPr marL="514350" lvl="0" indent="-514350">
              <a:buFont typeface="+mj-lt"/>
              <a:buAutoNum type="arabicPeriod"/>
            </a:pPr>
            <a:r>
              <a:rPr lang="en-US" dirty="0"/>
              <a:t>Students will stay in their assigned seat during class.</a:t>
            </a:r>
          </a:p>
          <a:p>
            <a:pPr marL="514350" lvl="0" indent="-514350">
              <a:buFont typeface="+mj-lt"/>
              <a:buAutoNum type="arabicPeriod"/>
            </a:pPr>
            <a:r>
              <a:rPr lang="en-US" dirty="0"/>
              <a:t>Students will ask the teacher, sign out, and take</a:t>
            </a:r>
            <a:br>
              <a:rPr lang="en-US" dirty="0"/>
            </a:br>
            <a:r>
              <a:rPr lang="en-US" dirty="0"/>
              <a:t>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0165" y="3466869"/>
            <a:ext cx="2181202" cy="3391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96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7374" y="119268"/>
            <a:ext cx="6039678" cy="1325563"/>
          </a:xfrm>
        </p:spPr>
        <p:txBody>
          <a:bodyPr/>
          <a:lstStyle/>
          <a:p>
            <a:r>
              <a:rPr lang="en-US" dirty="0"/>
              <a:t>Review Lessons 56-57</a:t>
            </a:r>
          </a:p>
        </p:txBody>
      </p:sp>
      <p:sp>
        <p:nvSpPr>
          <p:cNvPr id="5" name="Content Placeholder 4"/>
          <p:cNvSpPr>
            <a:spLocks noGrp="1"/>
          </p:cNvSpPr>
          <p:nvPr>
            <p:ph sz="half" idx="2"/>
          </p:nvPr>
        </p:nvSpPr>
        <p:spPr>
          <a:xfrm>
            <a:off x="4502426" y="1462919"/>
            <a:ext cx="7689574" cy="5295689"/>
          </a:xfrm>
        </p:spPr>
        <p:txBody>
          <a:bodyPr/>
          <a:lstStyle/>
          <a:p>
            <a:r>
              <a:rPr lang="en-US" dirty="0"/>
              <a:t>Lesson 56 Homework SB pages 411-412 #Try These A (a-b), Try These B (a-b), 3-9 (odd only) and pages 413-416 #3-13 (odd only)</a:t>
            </a:r>
          </a:p>
          <a:p>
            <a:r>
              <a:rPr lang="en-US" dirty="0"/>
              <a:t>Lesson 57 SB 401-402 #21-26, 29, 31</a:t>
            </a:r>
          </a:p>
          <a:p>
            <a:r>
              <a:rPr lang="en-US" dirty="0"/>
              <a:t>Turn in your homework!</a:t>
            </a:r>
          </a:p>
        </p:txBody>
      </p:sp>
      <p:pic>
        <p:nvPicPr>
          <p:cNvPr id="1028" name="Picture 4" descr="http://images.clipartpanda.com/homework-clipart-jRiARd6cL.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9451" y="119268"/>
            <a:ext cx="4114460" cy="292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28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Unit 4 Review Sheet</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Get out your copy and your work</a:t>
            </a:r>
            <a:endParaRPr lang="en-US" dirty="0">
              <a:latin typeface="Eras Demi ITC" panose="020B0805030504020804" pitchFamily="34" charset="0"/>
            </a:endParaRPr>
          </a:p>
        </p:txBody>
      </p:sp>
    </p:spTree>
    <p:extLst>
      <p:ext uri="{BB962C8B-B14F-4D97-AF65-F5344CB8AC3E}">
        <p14:creationId xmlns:p14="http://schemas.microsoft.com/office/powerpoint/2010/main" val="386312476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Assignment(s)</a:t>
            </a:r>
          </a:p>
        </p:txBody>
      </p:sp>
      <p:sp>
        <p:nvSpPr>
          <p:cNvPr id="6" name="Content Placeholder 5"/>
          <p:cNvSpPr>
            <a:spLocks noGrp="1"/>
          </p:cNvSpPr>
          <p:nvPr>
            <p:ph sz="half" idx="2"/>
          </p:nvPr>
        </p:nvSpPr>
        <p:spPr>
          <a:xfrm>
            <a:off x="-1" y="1331353"/>
            <a:ext cx="6410739" cy="5526647"/>
          </a:xfrm>
        </p:spPr>
        <p:txBody>
          <a:bodyPr/>
          <a:lstStyle/>
          <a:p>
            <a:r>
              <a:rPr lang="en-US" dirty="0"/>
              <a:t>Unit 4 Review Sheet</a:t>
            </a:r>
            <a:br>
              <a:rPr lang="en-US" dirty="0"/>
            </a:br>
            <a:r>
              <a:rPr lang="en-US" dirty="0"/>
              <a:t>(Due 03/31/16 to 04/01/16)</a:t>
            </a:r>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67598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Kahoot</a:t>
            </a:r>
            <a:r>
              <a:rPr lang="en-US" dirty="0"/>
              <a:t>!</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Get out your phone or ask for a laptop</a:t>
            </a:r>
            <a:endParaRPr lang="en-US" dirty="0">
              <a:latin typeface="Eras Demi ITC" panose="020B0805030504020804" pitchFamily="34" charset="0"/>
            </a:endParaRPr>
          </a:p>
        </p:txBody>
      </p:sp>
    </p:spTree>
    <p:extLst>
      <p:ext uri="{BB962C8B-B14F-4D97-AF65-F5344CB8AC3E}">
        <p14:creationId xmlns:p14="http://schemas.microsoft.com/office/powerpoint/2010/main" val="355571921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Tasks</a:t>
            </a:r>
          </a:p>
        </p:txBody>
      </p:sp>
      <p:sp>
        <p:nvSpPr>
          <p:cNvPr id="3" name="Content Placeholder 2"/>
          <p:cNvSpPr>
            <a:spLocks noGrp="1"/>
          </p:cNvSpPr>
          <p:nvPr>
            <p:ph sz="half" idx="1"/>
          </p:nvPr>
        </p:nvSpPr>
        <p:spPr/>
        <p:txBody>
          <a:bodyPr/>
          <a:lstStyle/>
          <a:p>
            <a:r>
              <a:rPr lang="en-US" dirty="0"/>
              <a:t>Challenge and Improve Yourself!</a:t>
            </a:r>
          </a:p>
          <a:p>
            <a:pPr lvl="1"/>
            <a:r>
              <a:rPr lang="en-US" dirty="0"/>
              <a:t>Try to use a different study strategy learned today while studying.</a:t>
            </a:r>
          </a:p>
        </p:txBody>
      </p:sp>
      <p:sp>
        <p:nvSpPr>
          <p:cNvPr id="4" name="Content Placeholder 3"/>
          <p:cNvSpPr>
            <a:spLocks noGrp="1"/>
          </p:cNvSpPr>
          <p:nvPr>
            <p:ph sz="half" idx="2"/>
          </p:nvPr>
        </p:nvSpPr>
        <p:spPr/>
        <p:txBody>
          <a:bodyPr/>
          <a:lstStyle/>
          <a:p>
            <a:r>
              <a:rPr lang="en-US" dirty="0"/>
              <a:t>Finish Unit 4 Review Sheet</a:t>
            </a:r>
          </a:p>
          <a:p>
            <a:r>
              <a:rPr lang="en-US" dirty="0"/>
              <a:t>Study for the exam NEXT CLASS!</a:t>
            </a:r>
          </a:p>
        </p:txBody>
      </p:sp>
      <p:pic>
        <p:nvPicPr>
          <p:cNvPr id="4098" name="Picture 2" descr="http://www.clipartlord.com/wp-content/uploads/2015/03/checkli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3938" y="4205830"/>
            <a:ext cx="2012567" cy="2168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37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Unit 4 Exam Day</a:t>
            </a: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336178861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192207"/>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Unit 4 Review Sheet</a:t>
            </a:r>
          </a:p>
          <a:p>
            <a:pPr marL="0" indent="0">
              <a:buNone/>
            </a:pPr>
            <a:endParaRPr lang="en-US" sz="10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186417"/>
            <a:ext cx="6096000" cy="4295590"/>
          </a:xfrm>
        </p:spPr>
        <p:txBody>
          <a:bodyPr>
            <a:normAutofit/>
          </a:bodyPr>
          <a:lstStyle/>
          <a:p>
            <a:pPr marL="0" indent="0">
              <a:buNone/>
            </a:pPr>
            <a:r>
              <a:rPr lang="en-US" dirty="0">
                <a:solidFill>
                  <a:srgbClr val="FF0000"/>
                </a:solidFill>
              </a:rPr>
              <a:t>Assignment(s) Due Today</a:t>
            </a:r>
          </a:p>
          <a:p>
            <a:r>
              <a:rPr lang="en-US" dirty="0"/>
              <a:t>Have on Desk Until Instructed</a:t>
            </a:r>
          </a:p>
          <a:p>
            <a:pPr lvl="1"/>
            <a:r>
              <a:rPr lang="en-US" dirty="0"/>
              <a:t>Unit 4 Review Sheet</a:t>
            </a:r>
          </a:p>
          <a:p>
            <a:pPr lvl="1"/>
            <a:endParaRPr lang="en-US" dirty="0"/>
          </a:p>
          <a:p>
            <a:endParaRPr lang="en-US" dirty="0"/>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 [4 minutes]</a:t>
            </a:r>
          </a:p>
          <a:p>
            <a:pPr marL="457200" lvl="1" indent="0">
              <a:buNone/>
            </a:pPr>
            <a:r>
              <a:rPr lang="en-US" dirty="0"/>
              <a:t>Get papers from your mailbox, read the article in your mailbox.  If you finish early, study for the exam independently (no talking).</a:t>
            </a:r>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2861122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Tasks</a:t>
            </a:r>
          </a:p>
        </p:txBody>
      </p:sp>
      <p:sp>
        <p:nvSpPr>
          <p:cNvPr id="3" name="Content Placeholder 2"/>
          <p:cNvSpPr>
            <a:spLocks noGrp="1"/>
          </p:cNvSpPr>
          <p:nvPr>
            <p:ph sz="half" idx="1"/>
          </p:nvPr>
        </p:nvSpPr>
        <p:spPr/>
        <p:txBody>
          <a:bodyPr/>
          <a:lstStyle/>
          <a:p>
            <a:r>
              <a:rPr lang="en-US" dirty="0"/>
              <a:t>Wrap-Up</a:t>
            </a:r>
          </a:p>
        </p:txBody>
      </p:sp>
      <p:sp>
        <p:nvSpPr>
          <p:cNvPr id="4" name="Content Placeholder 3"/>
          <p:cNvSpPr>
            <a:spLocks noGrp="1"/>
          </p:cNvSpPr>
          <p:nvPr>
            <p:ph sz="half" idx="2"/>
          </p:nvPr>
        </p:nvSpPr>
        <p:spPr/>
        <p:txBody>
          <a:bodyPr/>
          <a:lstStyle/>
          <a:p>
            <a:r>
              <a:rPr lang="en-US" dirty="0"/>
              <a:t>Finish Homework 36</a:t>
            </a:r>
          </a:p>
          <a:p>
            <a:r>
              <a:rPr lang="en-US" dirty="0"/>
              <a:t>Assignment Log #1 Signed due 01/28-29/16</a:t>
            </a:r>
          </a:p>
        </p:txBody>
      </p:sp>
      <p:pic>
        <p:nvPicPr>
          <p:cNvPr id="4098" name="Picture 2" descr="http://www.clipartlord.com/wp-content/uploads/2015/03/checkli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590" y="2649662"/>
            <a:ext cx="2681906" cy="289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02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Test Taking Tips [3 min]</a:t>
            </a:r>
          </a:p>
          <a:p>
            <a:pPr lvl="0"/>
            <a:r>
              <a:rPr lang="en-US" dirty="0"/>
              <a:t>Agenda/Objectives [3 min]</a:t>
            </a:r>
          </a:p>
          <a:p>
            <a:pPr lvl="0"/>
            <a:r>
              <a:rPr lang="en-US" dirty="0"/>
              <a:t>Individual Review [10 min]</a:t>
            </a:r>
          </a:p>
          <a:p>
            <a:pPr lvl="0"/>
            <a:r>
              <a:rPr lang="en-US" dirty="0"/>
              <a:t>Unit 4 Exam [60 min]</a:t>
            </a:r>
          </a:p>
          <a:p>
            <a:pPr lvl="0"/>
            <a:r>
              <a:rPr lang="en-US" dirty="0"/>
              <a:t>Unpacking Unit 5 [20 min]</a:t>
            </a:r>
          </a:p>
        </p:txBody>
      </p:sp>
      <p:sp>
        <p:nvSpPr>
          <p:cNvPr id="6" name="Content Placeholder 2"/>
          <p:cNvSpPr>
            <a:spLocks noGrp="1"/>
          </p:cNvSpPr>
          <p:nvPr>
            <p:ph sz="half" idx="2"/>
          </p:nvPr>
        </p:nvSpPr>
        <p:spPr>
          <a:xfrm>
            <a:off x="6172200" y="1331352"/>
            <a:ext cx="6019800" cy="5526648"/>
          </a:xfrm>
        </p:spPr>
        <p:txBody>
          <a:bodyPr>
            <a:normAutofit/>
          </a:bodyPr>
          <a:lstStyle/>
          <a:p>
            <a:r>
              <a:rPr lang="en-US" dirty="0"/>
              <a:t>Review</a:t>
            </a:r>
          </a:p>
        </p:txBody>
      </p:sp>
      <p:pic>
        <p:nvPicPr>
          <p:cNvPr id="2050" name="Picture 2" descr="http://images.clipartpanda.com/teacher-apple-clipart-red-appl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7" y="3568568"/>
            <a:ext cx="2371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19609" y="0"/>
            <a:ext cx="3724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ras Demi ITC" panose="020B0805030504020804" pitchFamily="34" charset="0"/>
                <a:ea typeface="+mj-ea"/>
                <a:cs typeface="+mj-cs"/>
              </a:defRPr>
            </a:lvl1pPr>
          </a:lstStyle>
          <a:p>
            <a:r>
              <a:rPr lang="en-US" dirty="0"/>
              <a:t>Apple Word</a:t>
            </a:r>
          </a:p>
        </p:txBody>
      </p:sp>
    </p:spTree>
    <p:extLst>
      <p:ext uri="{BB962C8B-B14F-4D97-AF65-F5344CB8AC3E}">
        <p14:creationId xmlns:p14="http://schemas.microsoft.com/office/powerpoint/2010/main" val="407347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circle(in)">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pass the unit 4 exam.</a:t>
            </a:r>
          </a:p>
          <a:p>
            <a:pPr marL="514350" lvl="0" indent="-514350">
              <a:buFont typeface="+mj-lt"/>
              <a:buAutoNum type="arabicPeriod"/>
            </a:pPr>
            <a:r>
              <a:rPr lang="en-US" dirty="0"/>
              <a:t>Students will be able to meet the student expectations.</a:t>
            </a:r>
          </a:p>
        </p:txBody>
      </p:sp>
      <p:pic>
        <p:nvPicPr>
          <p:cNvPr id="3080" name="Picture 8" descr="http://www.clker.com/cliparts/t/n/E/C/9/p/hockey-goal-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42640"/>
            <a:ext cx="1928191" cy="2115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44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quiet and respectful while another person is talking.</a:t>
            </a:r>
          </a:p>
          <a:p>
            <a:pPr marL="514350" lvl="0" indent="-514350">
              <a:buFont typeface="+mj-lt"/>
              <a:buAutoNum type="arabicPeriod"/>
            </a:pPr>
            <a:r>
              <a:rPr lang="en-US" dirty="0"/>
              <a:t>Students will restrict cell phone activity to before and after class.</a:t>
            </a:r>
          </a:p>
          <a:p>
            <a:pPr marL="514350" lvl="0" indent="-514350">
              <a:buFont typeface="+mj-lt"/>
              <a:buAutoNum type="arabicPeriod"/>
            </a:pPr>
            <a:r>
              <a:rPr lang="en-US" dirty="0"/>
              <a:t>Students will eat food, drink beverages, and chew gum before and after class.</a:t>
            </a:r>
          </a:p>
          <a:p>
            <a:pPr marL="514350" lvl="0" indent="-514350">
              <a:buFont typeface="+mj-lt"/>
              <a:buAutoNum type="arabicPeriod"/>
            </a:pPr>
            <a:r>
              <a:rPr lang="en-US" dirty="0"/>
              <a:t>Students will stay in their assigned seat during class.</a:t>
            </a:r>
          </a:p>
          <a:p>
            <a:pPr marL="514350" lvl="0" indent="-514350">
              <a:buFont typeface="+mj-lt"/>
              <a:buAutoNum type="arabicPeriod"/>
            </a:pPr>
            <a:r>
              <a:rPr lang="en-US" dirty="0"/>
              <a:t>Students will ask the teacher, sign out, and take</a:t>
            </a:r>
            <a:br>
              <a:rPr lang="en-US" dirty="0"/>
            </a:br>
            <a:r>
              <a:rPr lang="en-US" dirty="0"/>
              <a:t>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0165" y="3466869"/>
            <a:ext cx="2181202" cy="3391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05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Unit 4 Exam</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Put everything under your desk except for a pencil.</a:t>
            </a:r>
            <a:endParaRPr lang="en-US" dirty="0">
              <a:latin typeface="Eras Demi ITC" panose="020B0805030504020804" pitchFamily="34" charset="0"/>
            </a:endParaRPr>
          </a:p>
        </p:txBody>
      </p:sp>
    </p:spTree>
    <p:extLst>
      <p:ext uri="{BB962C8B-B14F-4D97-AF65-F5344CB8AC3E}">
        <p14:creationId xmlns:p14="http://schemas.microsoft.com/office/powerpoint/2010/main" val="14192780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Unpacking Unit 5</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Have </a:t>
            </a:r>
            <a:r>
              <a:rPr lang="en-US"/>
              <a:t>a pencil on your desk</a:t>
            </a:r>
            <a:endParaRPr lang="en-US" dirty="0">
              <a:latin typeface="Eras Demi ITC" panose="020B0805030504020804" pitchFamily="34" charset="0"/>
            </a:endParaRPr>
          </a:p>
        </p:txBody>
      </p:sp>
    </p:spTree>
    <p:extLst>
      <p:ext uri="{BB962C8B-B14F-4D97-AF65-F5344CB8AC3E}">
        <p14:creationId xmlns:p14="http://schemas.microsoft.com/office/powerpoint/2010/main" val="14996601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Assignment(s)</a:t>
            </a:r>
          </a:p>
        </p:txBody>
      </p:sp>
      <p:sp>
        <p:nvSpPr>
          <p:cNvPr id="6" name="Content Placeholder 5"/>
          <p:cNvSpPr>
            <a:spLocks noGrp="1"/>
          </p:cNvSpPr>
          <p:nvPr>
            <p:ph sz="half" idx="2"/>
          </p:nvPr>
        </p:nvSpPr>
        <p:spPr>
          <a:xfrm>
            <a:off x="-1" y="1331353"/>
            <a:ext cx="6410739" cy="5526647"/>
          </a:xfrm>
        </p:spPr>
        <p:txBody>
          <a:bodyPr/>
          <a:lstStyle/>
          <a:p>
            <a:r>
              <a:rPr lang="en-US" dirty="0"/>
              <a:t>Unit 5 Pre-Assessment </a:t>
            </a:r>
            <a:br>
              <a:rPr lang="en-US" dirty="0"/>
            </a:br>
            <a:r>
              <a:rPr lang="en-US" dirty="0"/>
              <a:t>(Due 04/04/16)</a:t>
            </a:r>
            <a:br>
              <a:rPr lang="en-US" dirty="0"/>
            </a:br>
            <a:r>
              <a:rPr lang="en-US" dirty="0"/>
              <a:t>Getting Ready SB page 422 #1-8 (graded on completion – show work for every problem)</a:t>
            </a:r>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105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Lesson 37 – </a:t>
            </a:r>
            <a:r>
              <a:rPr lang="en-US" dirty="0"/>
              <a:t>Property</a:t>
            </a:r>
            <a:endParaRPr lang="en-US" dirty="0">
              <a:latin typeface="Eras Demi ITC" panose="020B0805030504020804" pitchFamily="34" charset="0"/>
            </a:endParaRP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2733108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331353"/>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Homework 36</a:t>
            </a:r>
          </a:p>
          <a:p>
            <a:pPr lvl="1">
              <a:buFont typeface="Elder Futhark" panose="020B0603050302020204" pitchFamily="34" charset="0"/>
              <a:buChar char="j"/>
            </a:pPr>
            <a:r>
              <a:rPr lang="en-US" dirty="0"/>
              <a:t>Assignment Logs #1 and #2</a:t>
            </a:r>
          </a:p>
          <a:p>
            <a:pPr lvl="1">
              <a:buFont typeface="Elder Futhark" panose="020B0603050302020204" pitchFamily="34" charset="0"/>
              <a:buChar char="j"/>
            </a:pPr>
            <a:r>
              <a:rPr lang="en-US" dirty="0"/>
              <a:t>SB pages 300-310</a:t>
            </a:r>
          </a:p>
          <a:p>
            <a:pPr marL="0" indent="0">
              <a:buNone/>
            </a:pPr>
            <a:endParaRPr lang="en-US" sz="24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Lesson 37 Guided Notes</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325563"/>
            <a:ext cx="6172200" cy="4295590"/>
          </a:xfrm>
        </p:spPr>
        <p:txBody>
          <a:bodyPr>
            <a:normAutofit/>
          </a:bodyPr>
          <a:lstStyle/>
          <a:p>
            <a:pPr marL="0" indent="0">
              <a:buNone/>
            </a:pPr>
            <a:r>
              <a:rPr lang="en-US" dirty="0">
                <a:solidFill>
                  <a:srgbClr val="FF0000"/>
                </a:solidFill>
              </a:rPr>
              <a:t>Assignment(s) Due Today</a:t>
            </a:r>
          </a:p>
          <a:p>
            <a:r>
              <a:rPr lang="en-US" dirty="0"/>
              <a:t>Turn in to Time Card</a:t>
            </a:r>
          </a:p>
          <a:p>
            <a:pPr lvl="1"/>
            <a:r>
              <a:rPr lang="en-US" dirty="0"/>
              <a:t>Assignment Log #1 Signed</a:t>
            </a:r>
          </a:p>
          <a:p>
            <a:r>
              <a:rPr lang="en-US" dirty="0"/>
              <a:t>Keep on Desk</a:t>
            </a:r>
          </a:p>
          <a:p>
            <a:pPr lvl="1"/>
            <a:r>
              <a:rPr lang="en-US" dirty="0"/>
              <a:t>Homework 36</a:t>
            </a:r>
          </a:p>
          <a:p>
            <a:pPr lvl="2"/>
            <a:r>
              <a:rPr lang="en-US" dirty="0"/>
              <a:t>SB pages 292-293 #5(a-d), Try These A (a-c), 6-15</a:t>
            </a:r>
          </a:p>
          <a:p>
            <a:pPr lvl="2"/>
            <a:r>
              <a:rPr lang="en-US" dirty="0"/>
              <a:t>SB pages 294-296 #3, 6, 8, Try These A-B (a-e), 9-17(odd) </a:t>
            </a:r>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a:t>
            </a:r>
          </a:p>
          <a:p>
            <a:pPr marL="457200" lvl="1" indent="0">
              <a:buNone/>
            </a:pPr>
            <a:r>
              <a:rPr lang="en-US" dirty="0"/>
              <a:t>Warm-up 37 in the guided notes and </a:t>
            </a:r>
            <a:r>
              <a:rPr lang="en-US"/>
              <a:t>update Assignment </a:t>
            </a:r>
            <a:r>
              <a:rPr lang="en-US" dirty="0"/>
              <a:t>Log #2.</a:t>
            </a:r>
          </a:p>
          <a:p>
            <a:pPr marL="457200" lvl="1" indent="0">
              <a:buFont typeface="Elder Futhark" panose="020B0603050302020204" pitchFamily="34" charset="0"/>
              <a:buNone/>
            </a:pPr>
            <a:endParaRPr lang="en-US" dirty="0"/>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3673015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Warm-Up [10 min]</a:t>
            </a:r>
          </a:p>
          <a:p>
            <a:pPr lvl="0"/>
            <a:r>
              <a:rPr lang="en-US" dirty="0"/>
              <a:t>Review Lesson 36 [10 min]</a:t>
            </a:r>
          </a:p>
          <a:p>
            <a:pPr lvl="0"/>
            <a:r>
              <a:rPr lang="en-US" dirty="0"/>
              <a:t>Agenda/Objectives [5 min]</a:t>
            </a:r>
          </a:p>
          <a:p>
            <a:pPr lvl="0"/>
            <a:r>
              <a:rPr lang="en-US" dirty="0"/>
              <a:t>Guided Notes and Practice [65 min]</a:t>
            </a:r>
          </a:p>
          <a:p>
            <a:pPr lvl="0"/>
            <a:r>
              <a:rPr lang="en-US" dirty="0"/>
              <a:t>Wrap-Up [5 min]</a:t>
            </a:r>
          </a:p>
        </p:txBody>
      </p:sp>
      <p:sp>
        <p:nvSpPr>
          <p:cNvPr id="6" name="Content Placeholder 2"/>
          <p:cNvSpPr>
            <a:spLocks noGrp="1"/>
          </p:cNvSpPr>
          <p:nvPr>
            <p:ph sz="half" idx="2"/>
          </p:nvPr>
        </p:nvSpPr>
        <p:spPr>
          <a:xfrm>
            <a:off x="6172200" y="1331352"/>
            <a:ext cx="6019800" cy="5526648"/>
          </a:xfrm>
        </p:spPr>
        <p:txBody>
          <a:bodyPr>
            <a:normAutofit/>
          </a:bodyPr>
          <a:lstStyle/>
          <a:p>
            <a:r>
              <a:rPr lang="en-US" dirty="0"/>
              <a:t>Property</a:t>
            </a:r>
          </a:p>
          <a:p>
            <a:pPr lvl="1"/>
            <a:r>
              <a:rPr lang="en-US" dirty="0"/>
              <a:t>An attribute, quality, or characteristic of something.</a:t>
            </a:r>
          </a:p>
        </p:txBody>
      </p:sp>
      <p:pic>
        <p:nvPicPr>
          <p:cNvPr id="2050" name="Picture 2" descr="http://images.clipartpanda.com/teacher-apple-clipart-red-appl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7" y="3568568"/>
            <a:ext cx="2371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19609" y="0"/>
            <a:ext cx="3724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ras Demi ITC" panose="020B0805030504020804" pitchFamily="34" charset="0"/>
                <a:ea typeface="+mj-ea"/>
                <a:cs typeface="+mj-cs"/>
              </a:defRPr>
            </a:lvl1pPr>
          </a:lstStyle>
          <a:p>
            <a:r>
              <a:rPr lang="en-US" dirty="0"/>
              <a:t>Apple Word</a:t>
            </a:r>
          </a:p>
        </p:txBody>
      </p:sp>
    </p:spTree>
    <p:extLst>
      <p:ext uri="{BB962C8B-B14F-4D97-AF65-F5344CB8AC3E}">
        <p14:creationId xmlns:p14="http://schemas.microsoft.com/office/powerpoint/2010/main" val="65227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circle(in)">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write and simplify radical expressions.</a:t>
            </a:r>
          </a:p>
          <a:p>
            <a:pPr marL="514350" lvl="0" indent="-514350">
              <a:buFont typeface="+mj-lt"/>
              <a:buAutoNum type="arabicPeriod"/>
            </a:pPr>
            <a:r>
              <a:rPr lang="en-US" dirty="0"/>
              <a:t>Students will be able to add, subtract, multiply, and divide radical expressions.</a:t>
            </a:r>
          </a:p>
        </p:txBody>
      </p:sp>
      <p:pic>
        <p:nvPicPr>
          <p:cNvPr id="3080" name="Picture 8" descr="http://www.clker.com/cliparts/t/n/E/C/9/p/hockey-goal-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72609"/>
            <a:ext cx="2174329" cy="2385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35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not talk while another person is talking.</a:t>
            </a:r>
          </a:p>
          <a:p>
            <a:pPr marL="514350" lvl="0" indent="-514350">
              <a:buFont typeface="+mj-lt"/>
              <a:buAutoNum type="arabicPeriod"/>
            </a:pPr>
            <a:r>
              <a:rPr lang="en-US" dirty="0"/>
              <a:t>Students will stay off their phones during class.</a:t>
            </a:r>
          </a:p>
          <a:p>
            <a:pPr marL="514350" lvl="0" indent="-514350">
              <a:buFont typeface="+mj-lt"/>
              <a:buAutoNum type="arabicPeriod"/>
            </a:pPr>
            <a:r>
              <a:rPr lang="en-US" dirty="0"/>
              <a:t>Students will not eat, drink, or chew gum.</a:t>
            </a:r>
          </a:p>
          <a:p>
            <a:pPr marL="514350" lvl="0" indent="-514350">
              <a:buFont typeface="+mj-lt"/>
              <a:buAutoNum type="arabicPeriod"/>
            </a:pPr>
            <a:r>
              <a:rPr lang="en-US" dirty="0"/>
              <a:t>Students will stay in their seat during the lesson.</a:t>
            </a:r>
          </a:p>
          <a:p>
            <a:pPr marL="514350" lvl="0" indent="-514350">
              <a:buFont typeface="+mj-lt"/>
              <a:buAutoNum type="arabicPeriod"/>
            </a:pPr>
            <a:r>
              <a:rPr lang="en-US" dirty="0"/>
              <a:t>Students will sign out and take 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6346" y="3134443"/>
            <a:ext cx="2395021" cy="372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51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Finish Word Range [15 min]</a:t>
            </a:r>
          </a:p>
          <a:p>
            <a:pPr lvl="0"/>
            <a:r>
              <a:rPr lang="en-US" dirty="0"/>
              <a:t>Unit 3 Exam [50 min]</a:t>
            </a:r>
          </a:p>
          <a:p>
            <a:pPr lvl="0"/>
            <a:r>
              <a:rPr lang="en-US" dirty="0"/>
              <a:t>Unit 4 Textbook [10 min]</a:t>
            </a:r>
          </a:p>
          <a:p>
            <a:pPr lvl="0"/>
            <a:r>
              <a:rPr lang="en-US" dirty="0"/>
              <a:t>Unpacking Unit 4 [25 min]</a:t>
            </a:r>
          </a:p>
        </p:txBody>
      </p:sp>
    </p:spTree>
    <p:extLst>
      <p:ext uri="{BB962C8B-B14F-4D97-AF65-F5344CB8AC3E}">
        <p14:creationId xmlns:p14="http://schemas.microsoft.com/office/powerpoint/2010/main" val="1673899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Lesson 37 Guided Notes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Turn to page 2</a:t>
            </a:r>
            <a:endParaRPr lang="en-US" dirty="0">
              <a:latin typeface="Eras Demi ITC" panose="020B0805030504020804" pitchFamily="34" charset="0"/>
            </a:endParaRPr>
          </a:p>
        </p:txBody>
      </p:sp>
    </p:spTree>
    <p:extLst>
      <p:ext uri="{BB962C8B-B14F-4D97-AF65-F5344CB8AC3E}">
        <p14:creationId xmlns:p14="http://schemas.microsoft.com/office/powerpoint/2010/main" val="1480222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Lesson 37 Assignment</a:t>
            </a:r>
          </a:p>
        </p:txBody>
      </p:sp>
      <p:sp>
        <p:nvSpPr>
          <p:cNvPr id="6" name="Content Placeholder 5"/>
          <p:cNvSpPr>
            <a:spLocks noGrp="1"/>
          </p:cNvSpPr>
          <p:nvPr>
            <p:ph sz="half" idx="2"/>
          </p:nvPr>
        </p:nvSpPr>
        <p:spPr>
          <a:xfrm>
            <a:off x="-1" y="1331353"/>
            <a:ext cx="6410739" cy="5526647"/>
          </a:xfrm>
        </p:spPr>
        <p:txBody>
          <a:bodyPr/>
          <a:lstStyle/>
          <a:p>
            <a:r>
              <a:rPr lang="en-US" b="1" dirty="0"/>
              <a:t>Homework (Due 02/01/16)</a:t>
            </a:r>
            <a:endParaRPr lang="en-US" dirty="0"/>
          </a:p>
          <a:p>
            <a:pPr lvl="1"/>
            <a:r>
              <a:rPr lang="en-US" dirty="0"/>
              <a:t>SB pages 300-303 #Try These A (a-e), Try These B (a-c), Try These C (a-c)</a:t>
            </a:r>
          </a:p>
          <a:p>
            <a:pPr lvl="1"/>
            <a:r>
              <a:rPr lang="en-US" dirty="0"/>
              <a:t>SB pages 304-306 #Try These A (a-c), 3-5</a:t>
            </a:r>
          </a:p>
          <a:p>
            <a:pPr lvl="1"/>
            <a:r>
              <a:rPr lang="en-US" dirty="0"/>
              <a:t>SB pages 307-310 #Try These A (a-d), Try These B (a-d), Try These C (a-c)</a:t>
            </a:r>
            <a:br>
              <a:rPr lang="en-US" dirty="0"/>
            </a:br>
            <a:br>
              <a:rPr lang="en-US" dirty="0"/>
            </a:br>
            <a:endParaRPr lang="en-US" dirty="0"/>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0738"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66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Tasks</a:t>
            </a:r>
          </a:p>
        </p:txBody>
      </p:sp>
      <p:sp>
        <p:nvSpPr>
          <p:cNvPr id="3" name="Content Placeholder 2"/>
          <p:cNvSpPr>
            <a:spLocks noGrp="1"/>
          </p:cNvSpPr>
          <p:nvPr>
            <p:ph sz="half" idx="1"/>
          </p:nvPr>
        </p:nvSpPr>
        <p:spPr/>
        <p:txBody>
          <a:bodyPr/>
          <a:lstStyle/>
          <a:p>
            <a:r>
              <a:rPr lang="en-US" dirty="0"/>
              <a:t>Wrap-Up</a:t>
            </a:r>
          </a:p>
        </p:txBody>
      </p:sp>
      <p:sp>
        <p:nvSpPr>
          <p:cNvPr id="4" name="Content Placeholder 3"/>
          <p:cNvSpPr>
            <a:spLocks noGrp="1"/>
          </p:cNvSpPr>
          <p:nvPr>
            <p:ph sz="half" idx="2"/>
          </p:nvPr>
        </p:nvSpPr>
        <p:spPr/>
        <p:txBody>
          <a:bodyPr/>
          <a:lstStyle/>
          <a:p>
            <a:r>
              <a:rPr lang="en-US" dirty="0"/>
              <a:t>Finish Homework 37</a:t>
            </a:r>
          </a:p>
          <a:p>
            <a:r>
              <a:rPr lang="en-US" dirty="0"/>
              <a:t>Reminder</a:t>
            </a:r>
          </a:p>
          <a:p>
            <a:pPr lvl="1"/>
            <a:r>
              <a:rPr lang="en-US" dirty="0"/>
              <a:t>All SpringBoard work must be done on a separate piece of paper.</a:t>
            </a:r>
          </a:p>
          <a:p>
            <a:pPr lvl="1"/>
            <a:r>
              <a:rPr lang="en-US" dirty="0"/>
              <a:t>All assignments must have the assignment title, student’s full name, and the class period to receive full points.</a:t>
            </a:r>
          </a:p>
        </p:txBody>
      </p:sp>
      <p:pic>
        <p:nvPicPr>
          <p:cNvPr id="4098" name="Picture 2" descr="http://www.clipartlord.com/wp-content/uploads/2015/03/checkli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590" y="2649662"/>
            <a:ext cx="2681906" cy="289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97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Lesson 38 – </a:t>
            </a:r>
            <a:r>
              <a:rPr lang="en-US" dirty="0"/>
              <a:t>Reduce</a:t>
            </a:r>
            <a:endParaRPr lang="en-US" dirty="0">
              <a:latin typeface="Eras Demi ITC" panose="020B0805030504020804" pitchFamily="34" charset="0"/>
            </a:endParaRP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92414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331353"/>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Homework 37</a:t>
            </a:r>
          </a:p>
          <a:p>
            <a:pPr lvl="1">
              <a:buFont typeface="Elder Futhark" panose="020B0603050302020204" pitchFamily="34" charset="0"/>
              <a:buChar char="j"/>
            </a:pPr>
            <a:r>
              <a:rPr lang="en-US" dirty="0"/>
              <a:t>Assignment Log #2</a:t>
            </a:r>
          </a:p>
          <a:p>
            <a:pPr lvl="1">
              <a:buFont typeface="Elder Futhark" panose="020B0603050302020204" pitchFamily="34" charset="0"/>
              <a:buChar char="j"/>
            </a:pPr>
            <a:r>
              <a:rPr lang="en-US" dirty="0"/>
              <a:t>SB pages 300-310</a:t>
            </a:r>
          </a:p>
          <a:p>
            <a:pPr marL="0" indent="0">
              <a:buNone/>
            </a:pPr>
            <a:endParaRPr lang="en-US" sz="24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Lesson 38 Guided Notes</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325563"/>
            <a:ext cx="6172200" cy="4295590"/>
          </a:xfrm>
        </p:spPr>
        <p:txBody>
          <a:bodyPr>
            <a:normAutofit/>
          </a:bodyPr>
          <a:lstStyle/>
          <a:p>
            <a:pPr marL="0" indent="0">
              <a:buNone/>
            </a:pPr>
            <a:r>
              <a:rPr lang="en-US" dirty="0">
                <a:solidFill>
                  <a:srgbClr val="FF0000"/>
                </a:solidFill>
              </a:rPr>
              <a:t>Assignment(s) Due Today</a:t>
            </a:r>
          </a:p>
          <a:p>
            <a:r>
              <a:rPr lang="en-US" dirty="0"/>
              <a:t>Keep on Desk for Stamp</a:t>
            </a:r>
          </a:p>
          <a:p>
            <a:pPr lvl="1"/>
            <a:r>
              <a:rPr lang="en-US" dirty="0"/>
              <a:t>SB pages 300-303 #Try These A (a-e), Try These B (a-c), Try These C (a-c)</a:t>
            </a:r>
          </a:p>
          <a:p>
            <a:pPr lvl="1"/>
            <a:r>
              <a:rPr lang="en-US" dirty="0"/>
              <a:t>SB pages 304-306 #Try These A (a-c), 3-5</a:t>
            </a:r>
          </a:p>
          <a:p>
            <a:pPr lvl="1"/>
            <a:r>
              <a:rPr lang="en-US" dirty="0"/>
              <a:t>SB pages 307-310 #Try These A (a-d), Try These B (a-d), Try These C (a-c)</a:t>
            </a:r>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 [5 minutes]</a:t>
            </a:r>
          </a:p>
          <a:p>
            <a:pPr marL="457200" lvl="1" indent="0">
              <a:buNone/>
            </a:pPr>
            <a:r>
              <a:rPr lang="en-US" dirty="0"/>
              <a:t>Write the steps necessary to simplify the expression on your flashcard on a sticky note.  Then update your Assignment Log #2.</a:t>
            </a:r>
          </a:p>
          <a:p>
            <a:pPr marL="457200" lvl="1" indent="0">
              <a:buFont typeface="Elder Futhark" panose="020B0603050302020204" pitchFamily="34" charset="0"/>
              <a:buNone/>
            </a:pPr>
            <a:endParaRPr lang="en-US" dirty="0"/>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1215905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Sticky Note [5 min]</a:t>
            </a:r>
          </a:p>
          <a:p>
            <a:pPr lvl="0"/>
            <a:r>
              <a:rPr lang="en-US" dirty="0"/>
              <a:t>Agenda/Objectives [3 min]</a:t>
            </a:r>
          </a:p>
          <a:p>
            <a:pPr lvl="0"/>
            <a:r>
              <a:rPr lang="en-US" dirty="0"/>
              <a:t>Guided Notes and Practice [20 min]</a:t>
            </a:r>
          </a:p>
          <a:p>
            <a:pPr lvl="0"/>
            <a:r>
              <a:rPr lang="en-US" dirty="0"/>
              <a:t>Quiz-Quiz [10 min]</a:t>
            </a:r>
          </a:p>
          <a:p>
            <a:pPr lvl="0"/>
            <a:r>
              <a:rPr lang="en-US" dirty="0"/>
              <a:t>Wrap-Up [3 min]</a:t>
            </a:r>
          </a:p>
        </p:txBody>
      </p:sp>
      <p:sp>
        <p:nvSpPr>
          <p:cNvPr id="6" name="Content Placeholder 2"/>
          <p:cNvSpPr>
            <a:spLocks noGrp="1"/>
          </p:cNvSpPr>
          <p:nvPr>
            <p:ph sz="half" idx="2"/>
          </p:nvPr>
        </p:nvSpPr>
        <p:spPr>
          <a:xfrm>
            <a:off x="6172200" y="1331352"/>
            <a:ext cx="6019800" cy="5526648"/>
          </a:xfrm>
        </p:spPr>
        <p:txBody>
          <a:bodyPr>
            <a:normAutofit/>
          </a:bodyPr>
          <a:lstStyle/>
          <a:p>
            <a:r>
              <a:rPr lang="en-US" dirty="0"/>
              <a:t>Reduce</a:t>
            </a:r>
          </a:p>
          <a:p>
            <a:pPr lvl="1"/>
            <a:r>
              <a:rPr lang="en-US" dirty="0"/>
              <a:t>To change or convert something into a more basic form.</a:t>
            </a:r>
          </a:p>
        </p:txBody>
      </p:sp>
      <p:pic>
        <p:nvPicPr>
          <p:cNvPr id="2050" name="Picture 2" descr="http://images.clipartpanda.com/teacher-apple-clipart-red-appl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7" y="3568568"/>
            <a:ext cx="2371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19609" y="0"/>
            <a:ext cx="3724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ras Demi ITC" panose="020B0805030504020804" pitchFamily="34" charset="0"/>
                <a:ea typeface="+mj-ea"/>
                <a:cs typeface="+mj-cs"/>
              </a:defRPr>
            </a:lvl1pPr>
          </a:lstStyle>
          <a:p>
            <a:r>
              <a:rPr lang="en-US" dirty="0"/>
              <a:t>Apple Word</a:t>
            </a:r>
          </a:p>
        </p:txBody>
      </p:sp>
    </p:spTree>
    <p:extLst>
      <p:ext uri="{BB962C8B-B14F-4D97-AF65-F5344CB8AC3E}">
        <p14:creationId xmlns:p14="http://schemas.microsoft.com/office/powerpoint/2010/main" val="207329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circle(in)">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write and simplify radical expressions.</a:t>
            </a:r>
          </a:p>
        </p:txBody>
      </p:sp>
      <p:pic>
        <p:nvPicPr>
          <p:cNvPr id="3080" name="Picture 8" descr="http://www.clker.com/cliparts/t/n/E/C/9/p/hockey-goal-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72609"/>
            <a:ext cx="2174329" cy="2385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04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not talk while another person is talking.</a:t>
            </a:r>
          </a:p>
          <a:p>
            <a:pPr marL="514350" lvl="0" indent="-514350">
              <a:buFont typeface="+mj-lt"/>
              <a:buAutoNum type="arabicPeriod"/>
            </a:pPr>
            <a:r>
              <a:rPr lang="en-US" dirty="0"/>
              <a:t>Students will stay off their phones during class.</a:t>
            </a:r>
          </a:p>
          <a:p>
            <a:pPr marL="514350" lvl="0" indent="-514350">
              <a:buFont typeface="+mj-lt"/>
              <a:buAutoNum type="arabicPeriod"/>
            </a:pPr>
            <a:r>
              <a:rPr lang="en-US" dirty="0"/>
              <a:t>Students will not eat, drink, or chew gum.</a:t>
            </a:r>
          </a:p>
          <a:p>
            <a:pPr marL="514350" lvl="0" indent="-514350">
              <a:buFont typeface="+mj-lt"/>
              <a:buAutoNum type="arabicPeriod"/>
            </a:pPr>
            <a:r>
              <a:rPr lang="en-US" dirty="0"/>
              <a:t>Students will stay in their seat during the lesson.</a:t>
            </a:r>
          </a:p>
          <a:p>
            <a:pPr marL="514350" lvl="0" indent="-514350">
              <a:buFont typeface="+mj-lt"/>
              <a:buAutoNum type="arabicPeriod"/>
            </a:pPr>
            <a:r>
              <a:rPr lang="en-US" dirty="0"/>
              <a:t>Students will sign out and take 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6346" y="3134443"/>
            <a:ext cx="2395021" cy="372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37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Lesson 38 Guided Notes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Turn to page 1</a:t>
            </a:r>
            <a:endParaRPr lang="en-US" dirty="0">
              <a:latin typeface="Eras Demi ITC" panose="020B0805030504020804" pitchFamily="34" charset="0"/>
            </a:endParaRPr>
          </a:p>
        </p:txBody>
      </p:sp>
    </p:spTree>
    <p:extLst>
      <p:ext uri="{BB962C8B-B14F-4D97-AF65-F5344CB8AC3E}">
        <p14:creationId xmlns:p14="http://schemas.microsoft.com/office/powerpoint/2010/main" val="2042171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Quiz-Quiz Activity</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Place your sticky note on the side of the notecard without the radical expression (the back side).</a:t>
            </a:r>
          </a:p>
          <a:p>
            <a:pPr marL="514350" lvl="0" indent="-514350">
              <a:buFont typeface="+mj-lt"/>
              <a:buAutoNum type="arabicPeriod"/>
            </a:pPr>
            <a:r>
              <a:rPr lang="en-US" dirty="0"/>
              <a:t>When the teacher announces, students will find one partner to work with for two minutes.  Each student takes a turn to simplify the other student’s expression for one minute.</a:t>
            </a:r>
          </a:p>
          <a:p>
            <a:pPr marL="514350" lvl="0" indent="-514350">
              <a:buFont typeface="+mj-lt"/>
              <a:buAutoNum type="arabicPeriod"/>
            </a:pPr>
            <a:r>
              <a:rPr lang="en-US" dirty="0"/>
              <a:t>If a student is struggling with your expression, give them clues to help them simplify.</a:t>
            </a:r>
          </a:p>
          <a:p>
            <a:pPr marL="514350" lvl="0" indent="-514350">
              <a:buFont typeface="+mj-lt"/>
              <a:buAutoNum type="arabicPeriod"/>
            </a:pPr>
            <a:r>
              <a:rPr lang="en-US" dirty="0"/>
              <a:t>When the teacher announces, switch to another partner you have not worked with this activity and take turns simplifying each other’s expression.</a:t>
            </a:r>
          </a:p>
          <a:p>
            <a:pPr marL="514350" lvl="0" indent="-514350">
              <a:buFont typeface="+mj-lt"/>
              <a:buAutoNum type="arabicPeriod"/>
            </a:pPr>
            <a:r>
              <a:rPr lang="en-US" dirty="0"/>
              <a:t>Repeat every two minutes until the teacher has</a:t>
            </a:r>
            <a:br>
              <a:rPr lang="en-US" dirty="0"/>
            </a:br>
            <a:r>
              <a:rPr lang="en-US" dirty="0"/>
              <a:t>announced the activity is complete.</a:t>
            </a:r>
          </a:p>
          <a:p>
            <a:pPr marL="514350" lvl="0" indent="-514350">
              <a:buFont typeface="+mj-lt"/>
              <a:buAutoNum type="arabicPeriod"/>
            </a:pPr>
            <a:endParaRPr lang="en-US" dirty="0"/>
          </a:p>
          <a:p>
            <a:pPr marL="514350" lvl="0" indent="-514350">
              <a:buFont typeface="+mj-lt"/>
              <a:buAutoNum type="arabicPeriod"/>
            </a:pPr>
            <a:endParaRPr lang="en-US" dirty="0"/>
          </a:p>
        </p:txBody>
      </p:sp>
      <p:pic>
        <p:nvPicPr>
          <p:cNvPr id="1026" name="Picture 2" descr="http://www.clipartsfree.net/vector/large/stack_of_colored_index_cards_Vector_Clipar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994" b="8767"/>
          <a:stretch/>
        </p:blipFill>
        <p:spPr bwMode="auto">
          <a:xfrm>
            <a:off x="9284677" y="5208263"/>
            <a:ext cx="2907323" cy="1649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90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pass the unit 3 exam!</a:t>
            </a:r>
          </a:p>
        </p:txBody>
      </p:sp>
      <p:pic>
        <p:nvPicPr>
          <p:cNvPr id="3080" name="Picture 8" descr="http://www.clker.com/cliparts/t/n/E/C/9/p/hockey-goal-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92653"/>
            <a:ext cx="2156059" cy="2365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8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Assignment(s)</a:t>
            </a:r>
          </a:p>
        </p:txBody>
      </p:sp>
      <p:sp>
        <p:nvSpPr>
          <p:cNvPr id="6" name="Content Placeholder 5"/>
          <p:cNvSpPr>
            <a:spLocks noGrp="1"/>
          </p:cNvSpPr>
          <p:nvPr>
            <p:ph sz="half" idx="2"/>
          </p:nvPr>
        </p:nvSpPr>
        <p:spPr>
          <a:xfrm>
            <a:off x="-1" y="1331353"/>
            <a:ext cx="6410739" cy="5526647"/>
          </a:xfrm>
        </p:spPr>
        <p:txBody>
          <a:bodyPr/>
          <a:lstStyle/>
          <a:p>
            <a:r>
              <a:rPr lang="en-US" b="1" dirty="0"/>
              <a:t>Homework 37 is now due </a:t>
            </a:r>
            <a:br>
              <a:rPr lang="en-US" b="1" dirty="0"/>
            </a:br>
            <a:r>
              <a:rPr lang="en-US" b="1" dirty="0"/>
              <a:t>02/04-05/16</a:t>
            </a:r>
          </a:p>
          <a:p>
            <a:r>
              <a:rPr lang="en-US" b="1" dirty="0"/>
              <a:t>Homework 38 (Due 02/02-03/16)</a:t>
            </a:r>
            <a:endParaRPr lang="en-US" dirty="0"/>
          </a:p>
          <a:p>
            <a:pPr lvl="1"/>
            <a:r>
              <a:rPr lang="en-US" dirty="0"/>
              <a:t>SB page 311 #1-3, 6-12</a:t>
            </a:r>
            <a:br>
              <a:rPr lang="en-US" dirty="0"/>
            </a:br>
            <a:br>
              <a:rPr lang="en-US" dirty="0"/>
            </a:br>
            <a:endParaRPr lang="en-US" dirty="0"/>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0738"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5394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Tasks</a:t>
            </a:r>
          </a:p>
        </p:txBody>
      </p:sp>
      <p:sp>
        <p:nvSpPr>
          <p:cNvPr id="3" name="Content Placeholder 2"/>
          <p:cNvSpPr>
            <a:spLocks noGrp="1"/>
          </p:cNvSpPr>
          <p:nvPr>
            <p:ph sz="half" idx="1"/>
          </p:nvPr>
        </p:nvSpPr>
        <p:spPr/>
        <p:txBody>
          <a:bodyPr/>
          <a:lstStyle/>
          <a:p>
            <a:r>
              <a:rPr lang="en-US" dirty="0"/>
              <a:t>Wrap-Up</a:t>
            </a:r>
          </a:p>
        </p:txBody>
      </p:sp>
      <p:sp>
        <p:nvSpPr>
          <p:cNvPr id="4" name="Content Placeholder 3"/>
          <p:cNvSpPr>
            <a:spLocks noGrp="1"/>
          </p:cNvSpPr>
          <p:nvPr>
            <p:ph sz="half" idx="2"/>
          </p:nvPr>
        </p:nvSpPr>
        <p:spPr/>
        <p:txBody>
          <a:bodyPr/>
          <a:lstStyle/>
          <a:p>
            <a:r>
              <a:rPr lang="en-US" dirty="0"/>
              <a:t>Homework 37 is now due 02/04-05/16</a:t>
            </a:r>
          </a:p>
          <a:p>
            <a:r>
              <a:rPr lang="en-US" dirty="0"/>
              <a:t>Finish Homework 38</a:t>
            </a:r>
          </a:p>
          <a:p>
            <a:r>
              <a:rPr lang="en-US" dirty="0"/>
              <a:t>Reminder</a:t>
            </a:r>
          </a:p>
          <a:p>
            <a:pPr lvl="1"/>
            <a:r>
              <a:rPr lang="en-US" dirty="0"/>
              <a:t>All SpringBoard work must be done on a separate piece of paper.</a:t>
            </a:r>
          </a:p>
          <a:p>
            <a:pPr lvl="1"/>
            <a:r>
              <a:rPr lang="en-US" dirty="0"/>
              <a:t>All assignments must have the assignment title, student’s full name, and the class period to receive full points.</a:t>
            </a:r>
          </a:p>
        </p:txBody>
      </p:sp>
      <p:pic>
        <p:nvPicPr>
          <p:cNvPr id="4098" name="Picture 2" descr="http://www.clipartlord.com/wp-content/uploads/2015/03/checkli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590" y="2649662"/>
            <a:ext cx="2681906" cy="289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18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Lesson 39 – </a:t>
            </a:r>
            <a:r>
              <a:rPr lang="en-US" dirty="0"/>
              <a:t>Shape</a:t>
            </a:r>
            <a:endParaRPr lang="en-US" dirty="0">
              <a:latin typeface="Eras Demi ITC" panose="020B0805030504020804" pitchFamily="34" charset="0"/>
            </a:endParaRP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1456707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192207"/>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Homework 37 Guided Notes</a:t>
            </a:r>
          </a:p>
          <a:p>
            <a:pPr lvl="1">
              <a:buFont typeface="Elder Futhark" panose="020B0603050302020204" pitchFamily="34" charset="0"/>
              <a:buChar char="j"/>
            </a:pPr>
            <a:r>
              <a:rPr lang="en-US" dirty="0"/>
              <a:t>Homework 38</a:t>
            </a:r>
          </a:p>
          <a:p>
            <a:pPr lvl="1">
              <a:buFont typeface="Elder Futhark" panose="020B0603050302020204" pitchFamily="34" charset="0"/>
              <a:buChar char="j"/>
            </a:pPr>
            <a:r>
              <a:rPr lang="en-US" dirty="0"/>
              <a:t>Assignment Log #2</a:t>
            </a:r>
          </a:p>
          <a:p>
            <a:pPr lvl="1">
              <a:buFont typeface="Elder Futhark" panose="020B0603050302020204" pitchFamily="34" charset="0"/>
              <a:buChar char="j"/>
            </a:pPr>
            <a:r>
              <a:rPr lang="en-US" dirty="0"/>
              <a:t>SB pages 300-311</a:t>
            </a:r>
          </a:p>
          <a:p>
            <a:pPr marL="0" indent="0">
              <a:buNone/>
            </a:pPr>
            <a:endParaRPr lang="en-US" sz="10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Lesson 39 Guided Notes</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186417"/>
            <a:ext cx="6172200" cy="4295590"/>
          </a:xfrm>
        </p:spPr>
        <p:txBody>
          <a:bodyPr>
            <a:normAutofit/>
          </a:bodyPr>
          <a:lstStyle/>
          <a:p>
            <a:pPr marL="0" indent="0">
              <a:buNone/>
            </a:pPr>
            <a:r>
              <a:rPr lang="en-US" dirty="0">
                <a:solidFill>
                  <a:srgbClr val="FF0000"/>
                </a:solidFill>
              </a:rPr>
              <a:t>Assignment(s) Due Today</a:t>
            </a:r>
          </a:p>
          <a:p>
            <a:r>
              <a:rPr lang="en-US" dirty="0"/>
              <a:t>Keep on Desk until Reviewed</a:t>
            </a:r>
          </a:p>
          <a:p>
            <a:pPr lvl="1"/>
            <a:r>
              <a:rPr lang="en-US" dirty="0"/>
              <a:t>Homework 38</a:t>
            </a:r>
          </a:p>
          <a:p>
            <a:pPr lvl="2"/>
            <a:r>
              <a:rPr lang="en-US" dirty="0"/>
              <a:t>SB page 311 #1-3, 6-12</a:t>
            </a:r>
          </a:p>
          <a:p>
            <a:pPr lvl="1"/>
            <a:endParaRPr lang="en-US" dirty="0"/>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 [5 minutes]</a:t>
            </a:r>
          </a:p>
          <a:p>
            <a:pPr marL="457200" lvl="1" indent="0">
              <a:buNone/>
            </a:pPr>
            <a:r>
              <a:rPr lang="en-US" dirty="0"/>
              <a:t>Complete the warm-up on the Lesson 39 Guided Notes and update your Assignment Log #2.</a:t>
            </a:r>
          </a:p>
          <a:p>
            <a:pPr marL="457200" lvl="1" indent="0">
              <a:buFont typeface="Elder Futhark" panose="020B0603050302020204" pitchFamily="34" charset="0"/>
              <a:buNone/>
            </a:pPr>
            <a:endParaRPr lang="en-US" dirty="0"/>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4060292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Warm-Up [10 min]</a:t>
            </a:r>
          </a:p>
          <a:p>
            <a:pPr lvl="0"/>
            <a:r>
              <a:rPr lang="en-US" dirty="0"/>
              <a:t>Review Lesson 38 [15 min]</a:t>
            </a:r>
          </a:p>
          <a:p>
            <a:pPr lvl="0"/>
            <a:r>
              <a:rPr lang="en-US" dirty="0"/>
              <a:t>Agenda/Objectives [3 min]</a:t>
            </a:r>
          </a:p>
          <a:p>
            <a:pPr lvl="0"/>
            <a:r>
              <a:rPr lang="en-US" dirty="0"/>
              <a:t>Guided Notes and Practice [50 min]</a:t>
            </a:r>
          </a:p>
          <a:p>
            <a:pPr lvl="0"/>
            <a:r>
              <a:rPr lang="en-US" dirty="0"/>
              <a:t>Mini-Whiteboards [10 min]</a:t>
            </a:r>
          </a:p>
          <a:p>
            <a:pPr lvl="0"/>
            <a:r>
              <a:rPr lang="en-US" dirty="0"/>
              <a:t>Wrap-Up [5 min]</a:t>
            </a:r>
          </a:p>
        </p:txBody>
      </p:sp>
      <p:sp>
        <p:nvSpPr>
          <p:cNvPr id="6" name="Content Placeholder 2"/>
          <p:cNvSpPr>
            <a:spLocks noGrp="1"/>
          </p:cNvSpPr>
          <p:nvPr>
            <p:ph sz="half" idx="2"/>
          </p:nvPr>
        </p:nvSpPr>
        <p:spPr>
          <a:xfrm>
            <a:off x="6172200" y="1331352"/>
            <a:ext cx="6019800" cy="5526648"/>
          </a:xfrm>
        </p:spPr>
        <p:txBody>
          <a:bodyPr>
            <a:normAutofit/>
          </a:bodyPr>
          <a:lstStyle/>
          <a:p>
            <a:r>
              <a:rPr lang="en-US" dirty="0"/>
              <a:t>Shape</a:t>
            </a:r>
          </a:p>
          <a:p>
            <a:pPr lvl="1"/>
            <a:r>
              <a:rPr lang="en-US" dirty="0"/>
              <a:t>The outline of an area.</a:t>
            </a:r>
          </a:p>
        </p:txBody>
      </p:sp>
      <p:pic>
        <p:nvPicPr>
          <p:cNvPr id="2050" name="Picture 2" descr="http://images.clipartpanda.com/teacher-apple-clipart-red-appl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7" y="3568568"/>
            <a:ext cx="2371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19609" y="0"/>
            <a:ext cx="3724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ras Demi ITC" panose="020B0805030504020804" pitchFamily="34" charset="0"/>
                <a:ea typeface="+mj-ea"/>
                <a:cs typeface="+mj-cs"/>
              </a:defRPr>
            </a:lvl1pPr>
          </a:lstStyle>
          <a:p>
            <a:r>
              <a:rPr lang="en-US" dirty="0"/>
              <a:t>Apple Word</a:t>
            </a:r>
          </a:p>
        </p:txBody>
      </p:sp>
    </p:spTree>
    <p:extLst>
      <p:ext uri="{BB962C8B-B14F-4D97-AF65-F5344CB8AC3E}">
        <p14:creationId xmlns:p14="http://schemas.microsoft.com/office/powerpoint/2010/main" val="323041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circle(in)">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add, subtract, multiply, and divide radical expressions.</a:t>
            </a:r>
          </a:p>
          <a:p>
            <a:pPr marL="514350" lvl="0" indent="-514350">
              <a:buFont typeface="+mj-lt"/>
              <a:buAutoNum type="arabicPeriod"/>
            </a:pPr>
            <a:r>
              <a:rPr lang="en-US" dirty="0"/>
              <a:t>Students will be able to find the area of a rectangle and the volume of cube.</a:t>
            </a:r>
          </a:p>
          <a:p>
            <a:pPr marL="514350" lvl="0" indent="-514350">
              <a:buFont typeface="+mj-lt"/>
              <a:buAutoNum type="arabicPeriod"/>
            </a:pPr>
            <a:r>
              <a:rPr lang="en-US" dirty="0"/>
              <a:t>Students will be able to find the perimeter of a shape/figure.</a:t>
            </a:r>
          </a:p>
        </p:txBody>
      </p:sp>
      <p:pic>
        <p:nvPicPr>
          <p:cNvPr id="3080" name="Picture 8" descr="http://www.clker.com/cliparts/t/n/E/C/9/p/hockey-goal-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72609"/>
            <a:ext cx="2174329" cy="2385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45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not talk while another person is talking.</a:t>
            </a:r>
          </a:p>
          <a:p>
            <a:pPr marL="514350" lvl="0" indent="-514350">
              <a:buFont typeface="+mj-lt"/>
              <a:buAutoNum type="arabicPeriod"/>
            </a:pPr>
            <a:r>
              <a:rPr lang="en-US" dirty="0"/>
              <a:t>Students will stay off their phones during class.</a:t>
            </a:r>
          </a:p>
          <a:p>
            <a:pPr marL="514350" lvl="0" indent="-514350">
              <a:buFont typeface="+mj-lt"/>
              <a:buAutoNum type="arabicPeriod"/>
            </a:pPr>
            <a:r>
              <a:rPr lang="en-US" dirty="0"/>
              <a:t>Students will not eat, drink, or chew gum.</a:t>
            </a:r>
          </a:p>
          <a:p>
            <a:pPr marL="514350" lvl="0" indent="-514350">
              <a:buFont typeface="+mj-lt"/>
              <a:buAutoNum type="arabicPeriod"/>
            </a:pPr>
            <a:r>
              <a:rPr lang="en-US" dirty="0"/>
              <a:t>Students will stay in their seat during the lesson.</a:t>
            </a:r>
          </a:p>
          <a:p>
            <a:pPr marL="514350" lvl="0" indent="-514350">
              <a:buFont typeface="+mj-lt"/>
              <a:buAutoNum type="arabicPeriod"/>
            </a:pPr>
            <a:r>
              <a:rPr lang="en-US" dirty="0"/>
              <a:t>Students will sign out and take 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6346" y="3134443"/>
            <a:ext cx="2395021" cy="372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05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Lesson 37 </a:t>
            </a:r>
            <a:r>
              <a:rPr lang="en-US" dirty="0"/>
              <a:t>Guided Notes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Turn to page 2</a:t>
            </a:r>
            <a:endParaRPr lang="en-US" dirty="0">
              <a:latin typeface="Eras Demi ITC" panose="020B0805030504020804" pitchFamily="34" charset="0"/>
            </a:endParaRPr>
          </a:p>
        </p:txBody>
      </p:sp>
    </p:spTree>
    <p:extLst>
      <p:ext uri="{BB962C8B-B14F-4D97-AF65-F5344CB8AC3E}">
        <p14:creationId xmlns:p14="http://schemas.microsoft.com/office/powerpoint/2010/main" val="36803503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Lesson 39 Guided Notes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Turn to page 2</a:t>
            </a:r>
            <a:endParaRPr lang="en-US" dirty="0">
              <a:latin typeface="Eras Demi ITC" panose="020B0805030504020804" pitchFamily="34" charset="0"/>
            </a:endParaRPr>
          </a:p>
        </p:txBody>
      </p:sp>
    </p:spTree>
    <p:extLst>
      <p:ext uri="{BB962C8B-B14F-4D97-AF65-F5344CB8AC3E}">
        <p14:creationId xmlns:p14="http://schemas.microsoft.com/office/powerpoint/2010/main" val="10973180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Mini-Whiteboards Activity</a:t>
            </a:r>
          </a:p>
        </p:txBody>
      </p:sp>
      <p:sp>
        <p:nvSpPr>
          <p:cNvPr id="6" name="Content Placeholder 5"/>
          <p:cNvSpPr>
            <a:spLocks noGrp="1"/>
          </p:cNvSpPr>
          <p:nvPr>
            <p:ph idx="1"/>
          </p:nvPr>
        </p:nvSpPr>
        <p:spPr>
          <a:xfrm>
            <a:off x="0" y="1325563"/>
            <a:ext cx="12192000" cy="5532437"/>
          </a:xfrm>
        </p:spPr>
        <p:txBody>
          <a:bodyPr/>
          <a:lstStyle/>
          <a:p>
            <a:pPr marL="514350" lvl="0" indent="-514350">
              <a:buFont typeface="+mj-lt"/>
              <a:buAutoNum type="arabicPeriod"/>
            </a:pPr>
            <a:r>
              <a:rPr lang="en-US" dirty="0"/>
              <a:t>Do not write anything inappropriate on the whiteboards.</a:t>
            </a:r>
          </a:p>
          <a:p>
            <a:pPr marL="514350" lvl="0" indent="-514350">
              <a:buFont typeface="+mj-lt"/>
              <a:buAutoNum type="arabicPeriod"/>
            </a:pPr>
            <a:r>
              <a:rPr lang="en-US" dirty="0"/>
              <a:t>Simplify the expression on the whiteboard</a:t>
            </a:r>
            <a:br>
              <a:rPr lang="en-US" dirty="0"/>
            </a:br>
            <a:r>
              <a:rPr lang="en-US" dirty="0"/>
              <a:t>(shown on the right).</a:t>
            </a:r>
          </a:p>
          <a:p>
            <a:pPr marL="514350" lvl="0" indent="-514350">
              <a:buFont typeface="+mj-lt"/>
              <a:buAutoNum type="arabicPeriod"/>
            </a:pPr>
            <a:r>
              <a:rPr lang="en-US" dirty="0"/>
              <a:t>Ask for help </a:t>
            </a:r>
            <a:r>
              <a:rPr lang="en-US" u="sng" dirty="0"/>
              <a:t>after</a:t>
            </a:r>
            <a:r>
              <a:rPr lang="en-US" dirty="0"/>
              <a:t> you have tried.</a:t>
            </a:r>
          </a:p>
          <a:p>
            <a:pPr marL="514350" lvl="0" indent="-514350">
              <a:buFont typeface="+mj-lt"/>
              <a:buAutoNum type="arabicPeriod"/>
            </a:pPr>
            <a:r>
              <a:rPr lang="en-US" dirty="0"/>
              <a:t>When the teacher announces, raise your</a:t>
            </a:r>
            <a:br>
              <a:rPr lang="en-US" dirty="0"/>
            </a:br>
            <a:r>
              <a:rPr lang="en-US" dirty="0"/>
              <a:t>whiteboard towards the teacher with</a:t>
            </a:r>
            <a:br>
              <a:rPr lang="en-US" dirty="0"/>
            </a:br>
            <a:r>
              <a:rPr lang="en-US" dirty="0"/>
              <a:t>your answer.</a:t>
            </a:r>
          </a:p>
          <a:p>
            <a:pPr marL="514350" lvl="0" indent="-514350">
              <a:buFont typeface="+mj-lt"/>
              <a:buAutoNum type="arabicPeriod"/>
            </a:pPr>
            <a:r>
              <a:rPr lang="en-US" dirty="0"/>
              <a:t>The teacher will reveal the correct answer</a:t>
            </a:r>
            <a:br>
              <a:rPr lang="en-US" dirty="0"/>
            </a:br>
            <a:r>
              <a:rPr lang="en-US" dirty="0"/>
              <a:t>and reveal common mistakes.</a:t>
            </a:r>
          </a:p>
          <a:p>
            <a:pPr marL="514350" lvl="0" indent="-514350">
              <a:buFont typeface="+mj-lt"/>
              <a:buAutoNum type="arabicPeriod"/>
            </a:pPr>
            <a:r>
              <a:rPr lang="en-US" dirty="0"/>
              <a:t>Students will be given a new expression to simplify and the activity will repeat until the teacher announces</a:t>
            </a:r>
            <a:br>
              <a:rPr lang="en-US" dirty="0"/>
            </a:br>
            <a:r>
              <a:rPr lang="en-US" dirty="0"/>
              <a:t>the activity is finished.</a:t>
            </a:r>
          </a:p>
        </p:txBody>
      </p:sp>
      <p:pic>
        <p:nvPicPr>
          <p:cNvPr id="1028" name="Picture 4" descr="http://www.desq.eu/photos/41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71" t="3353" r="2563" b="3230"/>
          <a:stretch/>
        </p:blipFill>
        <p:spPr bwMode="auto">
          <a:xfrm>
            <a:off x="7822097" y="1955347"/>
            <a:ext cx="4098234" cy="31048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8035224" y="2171073"/>
                <a:ext cx="2870594" cy="15199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4400" b="0" i="0" smtClean="0">
                          <a:latin typeface="Cambria Math" panose="02040503050406030204" pitchFamily="18" charset="0"/>
                        </a:rPr>
                        <m:t>Simplify</m:t>
                      </m:r>
                    </m:oMath>
                    <m:oMath xmlns:m="http://schemas.openxmlformats.org/officeDocument/2006/math">
                      <m:rad>
                        <m:radPr>
                          <m:ctrlPr>
                            <a:rPr lang="en-US" sz="4400" b="0" i="1" smtClean="0">
                              <a:latin typeface="Cambria Math" panose="02040503050406030204" pitchFamily="18" charset="0"/>
                            </a:rPr>
                          </m:ctrlPr>
                        </m:radPr>
                        <m:deg>
                          <m:r>
                            <m:rPr>
                              <m:brk m:alnAt="7"/>
                            </m:rPr>
                            <a:rPr lang="en-US" sz="4400" b="0" i="1" smtClean="0">
                              <a:latin typeface="Cambria Math" panose="02040503050406030204" pitchFamily="18" charset="0"/>
                            </a:rPr>
                            <m:t>3</m:t>
                          </m:r>
                        </m:deg>
                        <m:e>
                          <m:sSup>
                            <m:sSupPr>
                              <m:ctrlPr>
                                <a:rPr lang="en-US" sz="4400" b="0" i="1" smtClean="0">
                                  <a:latin typeface="Cambria Math" panose="02040503050406030204" pitchFamily="18" charset="0"/>
                                </a:rPr>
                              </m:ctrlPr>
                            </m:sSupPr>
                            <m:e>
                              <m:r>
                                <a:rPr lang="en-US" sz="4400" b="0" i="1" smtClean="0">
                                  <a:latin typeface="Cambria Math" panose="02040503050406030204" pitchFamily="18" charset="0"/>
                                </a:rPr>
                                <m:t>𝑥</m:t>
                              </m:r>
                            </m:e>
                            <m:sup>
                              <m:r>
                                <a:rPr lang="en-US" sz="4400" b="0" i="1" smtClean="0">
                                  <a:latin typeface="Cambria Math" panose="02040503050406030204" pitchFamily="18" charset="0"/>
                                </a:rPr>
                                <m:t>4</m:t>
                              </m:r>
                            </m:sup>
                          </m:sSup>
                        </m:e>
                      </m:rad>
                      <m:r>
                        <a:rPr lang="en-US" sz="4400" b="0" i="1" smtClean="0">
                          <a:latin typeface="Cambria Math" panose="02040503050406030204" pitchFamily="18" charset="0"/>
                        </a:rPr>
                        <m:t>+3</m:t>
                      </m:r>
                      <m:rad>
                        <m:radPr>
                          <m:degHide m:val="on"/>
                          <m:ctrlPr>
                            <a:rPr lang="en-US" sz="4400" b="0" i="1" smtClean="0">
                              <a:latin typeface="Cambria Math" panose="02040503050406030204" pitchFamily="18" charset="0"/>
                            </a:rPr>
                          </m:ctrlPr>
                        </m:radPr>
                        <m:deg/>
                        <m:e>
                          <m:r>
                            <a:rPr lang="en-US" sz="4400" b="0" i="1" smtClean="0">
                              <a:latin typeface="Cambria Math" panose="02040503050406030204" pitchFamily="18" charset="0"/>
                            </a:rPr>
                            <m:t>4</m:t>
                          </m:r>
                        </m:e>
                      </m:rad>
                    </m:oMath>
                  </m:oMathPara>
                </a14:m>
                <a:endParaRPr lang="en-US" sz="4400" dirty="0"/>
              </a:p>
            </p:txBody>
          </p:sp>
        </mc:Choice>
        <mc:Fallback xmlns="">
          <p:sp>
            <p:nvSpPr>
              <p:cNvPr id="3" name="TextBox 2"/>
              <p:cNvSpPr txBox="1">
                <a:spLocks noRot="1" noChangeAspect="1" noMove="1" noResize="1" noEditPoints="1" noAdjustHandles="1" noChangeArrowheads="1" noChangeShapeType="1" noTextEdit="1"/>
              </p:cNvSpPr>
              <p:nvPr/>
            </p:nvSpPr>
            <p:spPr>
              <a:xfrm>
                <a:off x="8035224" y="2171073"/>
                <a:ext cx="2870594" cy="151996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8031519" y="2156733"/>
                <a:ext cx="2916632" cy="14313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4400" b="0" i="0" smtClean="0">
                          <a:latin typeface="Cambria Math" panose="02040503050406030204" pitchFamily="18" charset="0"/>
                        </a:rPr>
                        <m:t>Simplify</m:t>
                      </m:r>
                    </m:oMath>
                    <m:oMath xmlns:m="http://schemas.openxmlformats.org/officeDocument/2006/math">
                      <m:r>
                        <a:rPr lang="en-US" sz="4400" b="0" i="0" smtClean="0">
                          <a:latin typeface="Cambria Math" panose="02040503050406030204" pitchFamily="18" charset="0"/>
                        </a:rPr>
                        <m:t>2</m:t>
                      </m:r>
                      <m:rad>
                        <m:radPr>
                          <m:ctrlPr>
                            <a:rPr lang="en-US" sz="4400" b="0" i="1" smtClean="0">
                              <a:latin typeface="Cambria Math" panose="02040503050406030204" pitchFamily="18" charset="0"/>
                            </a:rPr>
                          </m:ctrlPr>
                        </m:radPr>
                        <m:deg>
                          <m:r>
                            <m:rPr>
                              <m:brk m:alnAt="7"/>
                            </m:rPr>
                            <a:rPr lang="en-US" sz="4400" b="0" i="1" smtClean="0">
                              <a:latin typeface="Cambria Math" panose="02040503050406030204" pitchFamily="18" charset="0"/>
                            </a:rPr>
                            <m:t>3</m:t>
                          </m:r>
                        </m:deg>
                        <m:e>
                          <m:r>
                            <a:rPr lang="en-US" sz="4400" b="0" i="1" smtClean="0">
                              <a:latin typeface="Cambria Math" panose="02040503050406030204" pitchFamily="18" charset="0"/>
                            </a:rPr>
                            <m:t>4</m:t>
                          </m:r>
                        </m:e>
                      </m:rad>
                      <m:r>
                        <a:rPr lang="en-US" sz="4400" b="0" i="1" smtClean="0">
                          <a:latin typeface="Cambria Math" panose="02040503050406030204" pitchFamily="18" charset="0"/>
                        </a:rPr>
                        <m:t>+3</m:t>
                      </m:r>
                      <m:rad>
                        <m:radPr>
                          <m:ctrlPr>
                            <a:rPr lang="en-US" sz="4400" b="0" i="1" smtClean="0">
                              <a:latin typeface="Cambria Math" panose="02040503050406030204" pitchFamily="18" charset="0"/>
                            </a:rPr>
                          </m:ctrlPr>
                        </m:radPr>
                        <m:deg>
                          <m:r>
                            <m:rPr>
                              <m:brk m:alnAt="7"/>
                            </m:rPr>
                            <a:rPr lang="en-US" sz="4400" b="0" i="1" smtClean="0">
                              <a:latin typeface="Cambria Math" panose="02040503050406030204" pitchFamily="18" charset="0"/>
                            </a:rPr>
                            <m:t>3</m:t>
                          </m:r>
                        </m:deg>
                        <m:e>
                          <m:r>
                            <a:rPr lang="en-US" sz="4400" b="0" i="1" smtClean="0">
                              <a:latin typeface="Cambria Math" panose="02040503050406030204" pitchFamily="18" charset="0"/>
                            </a:rPr>
                            <m:t>4</m:t>
                          </m:r>
                        </m:e>
                      </m:rad>
                    </m:oMath>
                  </m:oMathPara>
                </a14:m>
                <a:endParaRPr lang="en-US" sz="4400" dirty="0"/>
              </a:p>
            </p:txBody>
          </p:sp>
        </mc:Choice>
        <mc:Fallback xmlns="">
          <p:sp>
            <p:nvSpPr>
              <p:cNvPr id="8" name="TextBox 7"/>
              <p:cNvSpPr txBox="1">
                <a:spLocks noRot="1" noChangeAspect="1" noMove="1" noResize="1" noEditPoints="1" noAdjustHandles="1" noChangeArrowheads="1" noChangeShapeType="1" noTextEdit="1"/>
              </p:cNvSpPr>
              <p:nvPr/>
            </p:nvSpPr>
            <p:spPr>
              <a:xfrm>
                <a:off x="8031519" y="2156733"/>
                <a:ext cx="2916632" cy="14313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8031519" y="2168458"/>
                <a:ext cx="2916632" cy="14338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4400" b="0" i="0" smtClean="0">
                          <a:latin typeface="Cambria Math" panose="02040503050406030204" pitchFamily="18" charset="0"/>
                        </a:rPr>
                        <m:t>Simplify</m:t>
                      </m:r>
                    </m:oMath>
                    <m:oMath xmlns:m="http://schemas.openxmlformats.org/officeDocument/2006/math">
                      <m:rad>
                        <m:radPr>
                          <m:ctrlPr>
                            <a:rPr lang="en-US" sz="4400" b="0" i="1" smtClean="0">
                              <a:latin typeface="Cambria Math" panose="02040503050406030204" pitchFamily="18" charset="0"/>
                            </a:rPr>
                          </m:ctrlPr>
                        </m:radPr>
                        <m:deg>
                          <m:r>
                            <m:rPr>
                              <m:brk m:alnAt="7"/>
                            </m:rPr>
                            <a:rPr lang="en-US" sz="4400" b="0" i="1" smtClean="0">
                              <a:latin typeface="Cambria Math" panose="02040503050406030204" pitchFamily="18" charset="0"/>
                            </a:rPr>
                            <m:t>3</m:t>
                          </m:r>
                        </m:deg>
                        <m:e>
                          <m:r>
                            <a:rPr lang="en-US" sz="4400" b="0" i="1" smtClean="0">
                              <a:latin typeface="Cambria Math" panose="02040503050406030204" pitchFamily="18" charset="0"/>
                            </a:rPr>
                            <m:t>16</m:t>
                          </m:r>
                        </m:e>
                      </m:rad>
                      <m:r>
                        <a:rPr lang="en-US" sz="4400" b="0" i="1" smtClean="0">
                          <a:latin typeface="Cambria Math" panose="02040503050406030204" pitchFamily="18" charset="0"/>
                        </a:rPr>
                        <m:t>+4</m:t>
                      </m:r>
                      <m:rad>
                        <m:radPr>
                          <m:ctrlPr>
                            <a:rPr lang="en-US" sz="4400" b="0" i="1" smtClean="0">
                              <a:latin typeface="Cambria Math" panose="02040503050406030204" pitchFamily="18" charset="0"/>
                            </a:rPr>
                          </m:ctrlPr>
                        </m:radPr>
                        <m:deg>
                          <m:r>
                            <m:rPr>
                              <m:brk m:alnAt="7"/>
                            </m:rPr>
                            <a:rPr lang="en-US" sz="4400" b="0" i="1" smtClean="0">
                              <a:latin typeface="Cambria Math" panose="02040503050406030204" pitchFamily="18" charset="0"/>
                            </a:rPr>
                            <m:t>3</m:t>
                          </m:r>
                        </m:deg>
                        <m:e>
                          <m:r>
                            <a:rPr lang="en-US" sz="4400" b="0" i="1" smtClean="0">
                              <a:latin typeface="Cambria Math" panose="02040503050406030204" pitchFamily="18" charset="0"/>
                            </a:rPr>
                            <m:t>2</m:t>
                          </m:r>
                        </m:e>
                      </m:rad>
                    </m:oMath>
                  </m:oMathPara>
                </a14:m>
                <a:endParaRPr lang="en-US" sz="4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8031519" y="2168458"/>
                <a:ext cx="2916632" cy="143385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031519" y="2168458"/>
                <a:ext cx="2916632" cy="14338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4400" b="0" i="0" smtClean="0">
                          <a:latin typeface="Cambria Math" panose="02040503050406030204" pitchFamily="18" charset="0"/>
                        </a:rPr>
                        <m:t>Simplify</m:t>
                      </m:r>
                    </m:oMath>
                    <m:oMath xmlns:m="http://schemas.openxmlformats.org/officeDocument/2006/math">
                      <m:r>
                        <a:rPr lang="en-US" sz="4400" b="0" i="0" smtClean="0">
                          <a:latin typeface="Cambria Math" panose="02040503050406030204" pitchFamily="18" charset="0"/>
                        </a:rPr>
                        <m:t>7</m:t>
                      </m:r>
                      <m:rad>
                        <m:radPr>
                          <m:ctrlPr>
                            <a:rPr lang="en-US" sz="4400" b="0" i="1" smtClean="0">
                              <a:latin typeface="Cambria Math" panose="02040503050406030204" pitchFamily="18" charset="0"/>
                            </a:rPr>
                          </m:ctrlPr>
                        </m:radPr>
                        <m:deg>
                          <m:r>
                            <m:rPr>
                              <m:brk m:alnAt="7"/>
                            </m:rPr>
                            <a:rPr lang="en-US" sz="4400" b="0" i="1" smtClean="0">
                              <a:latin typeface="Cambria Math" panose="02040503050406030204" pitchFamily="18" charset="0"/>
                            </a:rPr>
                            <m:t>5</m:t>
                          </m:r>
                        </m:deg>
                        <m:e>
                          <m:r>
                            <a:rPr lang="en-US" sz="4400" b="0" i="1" smtClean="0">
                              <a:latin typeface="Cambria Math" panose="02040503050406030204" pitchFamily="18" charset="0"/>
                            </a:rPr>
                            <m:t>2</m:t>
                          </m:r>
                        </m:e>
                      </m:rad>
                      <m:r>
                        <a:rPr lang="en-US" sz="4400" b="0" i="1" smtClean="0">
                          <a:latin typeface="Cambria Math" panose="02040503050406030204" pitchFamily="18" charset="0"/>
                        </a:rPr>
                        <m:t>−4</m:t>
                      </m:r>
                      <m:rad>
                        <m:radPr>
                          <m:ctrlPr>
                            <a:rPr lang="en-US" sz="4400" b="0" i="1" smtClean="0">
                              <a:latin typeface="Cambria Math" panose="02040503050406030204" pitchFamily="18" charset="0"/>
                            </a:rPr>
                          </m:ctrlPr>
                        </m:radPr>
                        <m:deg>
                          <m:r>
                            <m:rPr>
                              <m:brk m:alnAt="7"/>
                            </m:rPr>
                            <a:rPr lang="en-US" sz="4400" b="0" i="1" smtClean="0">
                              <a:latin typeface="Cambria Math" panose="02040503050406030204" pitchFamily="18" charset="0"/>
                            </a:rPr>
                            <m:t>5</m:t>
                          </m:r>
                        </m:deg>
                        <m:e>
                          <m:r>
                            <a:rPr lang="en-US" sz="4400" b="0" i="1" smtClean="0">
                              <a:latin typeface="Cambria Math" panose="02040503050406030204" pitchFamily="18" charset="0"/>
                            </a:rPr>
                            <m:t>2</m:t>
                          </m:r>
                        </m:e>
                      </m:rad>
                    </m:oMath>
                  </m:oMathPara>
                </a14:m>
                <a:endParaRPr lang="en-US" sz="4400" dirty="0"/>
              </a:p>
            </p:txBody>
          </p:sp>
        </mc:Choice>
        <mc:Fallback xmlns="">
          <p:sp>
            <p:nvSpPr>
              <p:cNvPr id="12" name="TextBox 11"/>
              <p:cNvSpPr txBox="1">
                <a:spLocks noRot="1" noChangeAspect="1" noMove="1" noResize="1" noEditPoints="1" noAdjustHandles="1" noChangeArrowheads="1" noChangeShapeType="1" noTextEdit="1"/>
              </p:cNvSpPr>
              <p:nvPr/>
            </p:nvSpPr>
            <p:spPr>
              <a:xfrm>
                <a:off x="8031519" y="2168458"/>
                <a:ext cx="2916632" cy="14338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035224" y="2184355"/>
                <a:ext cx="3133550" cy="14881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4400" b="0" i="0" smtClean="0">
                          <a:latin typeface="Cambria Math" panose="02040503050406030204" pitchFamily="18" charset="0"/>
                        </a:rPr>
                        <m:t>Simplify</m:t>
                      </m:r>
                    </m:oMath>
                    <m:oMath xmlns:m="http://schemas.openxmlformats.org/officeDocument/2006/math">
                      <m:d>
                        <m:dPr>
                          <m:ctrlPr>
                            <a:rPr lang="en-US" sz="4400" b="0" i="1" smtClean="0">
                              <a:latin typeface="Cambria Math" panose="02040503050406030204" pitchFamily="18" charset="0"/>
                            </a:rPr>
                          </m:ctrlPr>
                        </m:dPr>
                        <m:e>
                          <m:r>
                            <a:rPr lang="en-US" sz="4400" b="0" i="1" smtClean="0">
                              <a:latin typeface="Cambria Math" panose="02040503050406030204" pitchFamily="18" charset="0"/>
                            </a:rPr>
                            <m:t>4</m:t>
                          </m:r>
                          <m:rad>
                            <m:radPr>
                              <m:degHide m:val="on"/>
                              <m:ctrlPr>
                                <a:rPr lang="en-US" sz="4400" b="0" i="1" smtClean="0">
                                  <a:latin typeface="Cambria Math" panose="02040503050406030204" pitchFamily="18" charset="0"/>
                                </a:rPr>
                              </m:ctrlPr>
                            </m:radPr>
                            <m:deg/>
                            <m:e>
                              <m:r>
                                <a:rPr lang="en-US" sz="4400" b="0" i="1" smtClean="0">
                                  <a:latin typeface="Cambria Math" panose="02040503050406030204" pitchFamily="18" charset="0"/>
                                </a:rPr>
                                <m:t>7</m:t>
                              </m:r>
                            </m:e>
                          </m:rad>
                        </m:e>
                      </m:d>
                      <m:d>
                        <m:dPr>
                          <m:ctrlPr>
                            <a:rPr lang="en-US" sz="4400" b="0" i="1" smtClean="0">
                              <a:latin typeface="Cambria Math" panose="02040503050406030204" pitchFamily="18" charset="0"/>
                            </a:rPr>
                          </m:ctrlPr>
                        </m:dPr>
                        <m:e>
                          <m:r>
                            <a:rPr lang="en-US" sz="4400" b="0" i="1" smtClean="0">
                              <a:latin typeface="Cambria Math" panose="02040503050406030204" pitchFamily="18" charset="0"/>
                            </a:rPr>
                            <m:t>2</m:t>
                          </m:r>
                          <m:rad>
                            <m:radPr>
                              <m:degHide m:val="on"/>
                              <m:ctrlPr>
                                <a:rPr lang="en-US" sz="4400" b="0" i="1" smtClean="0">
                                  <a:latin typeface="Cambria Math" panose="02040503050406030204" pitchFamily="18" charset="0"/>
                                </a:rPr>
                              </m:ctrlPr>
                            </m:radPr>
                            <m:deg/>
                            <m:e>
                              <m:r>
                                <a:rPr lang="en-US" sz="4400" b="0" i="1" smtClean="0">
                                  <a:latin typeface="Cambria Math" panose="02040503050406030204" pitchFamily="18" charset="0"/>
                                </a:rPr>
                                <m:t>3</m:t>
                              </m:r>
                            </m:e>
                          </m:rad>
                        </m:e>
                      </m:d>
                    </m:oMath>
                  </m:oMathPara>
                </a14:m>
                <a:endParaRPr lang="en-US" sz="4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8035224" y="2184355"/>
                <a:ext cx="3133550" cy="148810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8035246" y="2171073"/>
                <a:ext cx="2115964" cy="22512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4400" b="0" i="0" smtClean="0">
                          <a:latin typeface="Cambria Math" panose="02040503050406030204" pitchFamily="18" charset="0"/>
                        </a:rPr>
                        <m:t>Simplify</m:t>
                      </m:r>
                    </m:oMath>
                    <m:oMath xmlns:m="http://schemas.openxmlformats.org/officeDocument/2006/math">
                      <m:f>
                        <m:fPr>
                          <m:ctrlPr>
                            <a:rPr lang="en-US" sz="4400" b="0" i="1" smtClean="0">
                              <a:latin typeface="Cambria Math" panose="02040503050406030204" pitchFamily="18" charset="0"/>
                            </a:rPr>
                          </m:ctrlPr>
                        </m:fPr>
                        <m:num>
                          <m:r>
                            <a:rPr lang="en-US" sz="4400" b="0" i="1" smtClean="0">
                              <a:latin typeface="Cambria Math" panose="02040503050406030204" pitchFamily="18" charset="0"/>
                            </a:rPr>
                            <m:t>6</m:t>
                          </m:r>
                          <m:rad>
                            <m:radPr>
                              <m:degHide m:val="on"/>
                              <m:ctrlPr>
                                <a:rPr lang="en-US" sz="4400" b="0" i="1" smtClean="0">
                                  <a:latin typeface="Cambria Math" panose="02040503050406030204" pitchFamily="18" charset="0"/>
                                </a:rPr>
                              </m:ctrlPr>
                            </m:radPr>
                            <m:deg/>
                            <m:e>
                              <m:r>
                                <a:rPr lang="en-US" sz="4400" b="0" i="1" smtClean="0">
                                  <a:latin typeface="Cambria Math" panose="02040503050406030204" pitchFamily="18" charset="0"/>
                                </a:rPr>
                                <m:t>98</m:t>
                              </m:r>
                              <m:sSup>
                                <m:sSupPr>
                                  <m:ctrlPr>
                                    <a:rPr lang="en-US" sz="4400" b="0" i="1" smtClean="0">
                                      <a:latin typeface="Cambria Math" panose="02040503050406030204" pitchFamily="18" charset="0"/>
                                    </a:rPr>
                                  </m:ctrlPr>
                                </m:sSupPr>
                                <m:e>
                                  <m:r>
                                    <a:rPr lang="en-US" sz="4400" b="0" i="1" smtClean="0">
                                      <a:latin typeface="Cambria Math" panose="02040503050406030204" pitchFamily="18" charset="0"/>
                                    </a:rPr>
                                    <m:t>𝑥</m:t>
                                  </m:r>
                                </m:e>
                                <m:sup>
                                  <m:r>
                                    <a:rPr lang="en-US" sz="4400" b="0" i="1" smtClean="0">
                                      <a:latin typeface="Cambria Math" panose="02040503050406030204" pitchFamily="18" charset="0"/>
                                    </a:rPr>
                                    <m:t>4</m:t>
                                  </m:r>
                                </m:sup>
                              </m:sSup>
                            </m:e>
                          </m:rad>
                        </m:num>
                        <m:den>
                          <m:rad>
                            <m:radPr>
                              <m:degHide m:val="on"/>
                              <m:ctrlPr>
                                <a:rPr lang="en-US" sz="4400" b="0" i="1" smtClean="0">
                                  <a:latin typeface="Cambria Math" panose="02040503050406030204" pitchFamily="18" charset="0"/>
                                </a:rPr>
                              </m:ctrlPr>
                            </m:radPr>
                            <m:deg/>
                            <m:e>
                              <m:r>
                                <a:rPr lang="en-US" sz="4400" b="0" i="1" smtClean="0">
                                  <a:latin typeface="Cambria Math" panose="02040503050406030204" pitchFamily="18" charset="0"/>
                                </a:rPr>
                                <m:t>2</m:t>
                              </m:r>
                              <m:r>
                                <a:rPr lang="en-US" sz="4400" b="0" i="1" smtClean="0">
                                  <a:latin typeface="Cambria Math" panose="02040503050406030204" pitchFamily="18" charset="0"/>
                                </a:rPr>
                                <m:t>𝑥</m:t>
                              </m:r>
                            </m:e>
                          </m:rad>
                        </m:den>
                      </m:f>
                    </m:oMath>
                  </m:oMathPara>
                </a14:m>
                <a:endParaRPr lang="en-US" sz="4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8035246" y="2171073"/>
                <a:ext cx="2115964" cy="225125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8035224" y="2177934"/>
                <a:ext cx="3718518" cy="15062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4400" b="0" i="0" smtClean="0">
                          <a:latin typeface="Cambria Math" panose="02040503050406030204" pitchFamily="18" charset="0"/>
                        </a:rPr>
                        <m:t>Simplify</m:t>
                      </m:r>
                    </m:oMath>
                    <m:oMath xmlns:m="http://schemas.openxmlformats.org/officeDocument/2006/math">
                      <m:d>
                        <m:dPr>
                          <m:ctrlPr>
                            <a:rPr lang="en-US" sz="3600" b="0" i="1" smtClean="0">
                              <a:latin typeface="Cambria Math" panose="02040503050406030204" pitchFamily="18" charset="0"/>
                            </a:rPr>
                          </m:ctrlPr>
                        </m:dPr>
                        <m:e>
                          <m:r>
                            <a:rPr lang="en-US" sz="3600" b="0" i="1" smtClean="0">
                              <a:latin typeface="Cambria Math" panose="02040503050406030204" pitchFamily="18" charset="0"/>
                            </a:rPr>
                            <m:t>3</m:t>
                          </m:r>
                          <m:rad>
                            <m:radPr>
                              <m:degHide m:val="on"/>
                              <m:ctrlPr>
                                <a:rPr lang="en-US" sz="3600" b="0" i="1" smtClean="0">
                                  <a:latin typeface="Cambria Math" panose="02040503050406030204" pitchFamily="18" charset="0"/>
                                </a:rPr>
                              </m:ctrlPr>
                            </m:radPr>
                            <m:deg/>
                            <m:e>
                              <m:r>
                                <a:rPr lang="en-US" sz="3600" b="0" i="1" smtClean="0">
                                  <a:latin typeface="Cambria Math" panose="02040503050406030204" pitchFamily="18" charset="0"/>
                                </a:rPr>
                                <m:t>32</m:t>
                              </m:r>
                              <m:r>
                                <a:rPr lang="en-US" sz="3600" b="0" i="1" smtClean="0">
                                  <a:latin typeface="Cambria Math" panose="02040503050406030204" pitchFamily="18" charset="0"/>
                                </a:rPr>
                                <m:t>𝑦</m:t>
                              </m:r>
                            </m:e>
                          </m:rad>
                        </m:e>
                      </m:d>
                      <m:d>
                        <m:dPr>
                          <m:ctrlPr>
                            <a:rPr lang="en-US" sz="3600" b="0" i="1" smtClean="0">
                              <a:latin typeface="Cambria Math" panose="02040503050406030204" pitchFamily="18" charset="0"/>
                            </a:rPr>
                          </m:ctrlPr>
                        </m:dPr>
                        <m:e>
                          <m:r>
                            <a:rPr lang="en-US" sz="3600" b="0" i="1" smtClean="0">
                              <a:latin typeface="Cambria Math" panose="02040503050406030204" pitchFamily="18" charset="0"/>
                            </a:rPr>
                            <m:t>4</m:t>
                          </m:r>
                          <m:rad>
                            <m:radPr>
                              <m:degHide m:val="on"/>
                              <m:ctrlPr>
                                <a:rPr lang="en-US" sz="3600" b="0" i="1" smtClean="0">
                                  <a:latin typeface="Cambria Math" panose="02040503050406030204" pitchFamily="18" charset="0"/>
                                </a:rPr>
                              </m:ctrlPr>
                            </m:radPr>
                            <m:deg/>
                            <m:e>
                              <m:r>
                                <a:rPr lang="en-US" sz="3600" b="0" i="1" smtClean="0">
                                  <a:latin typeface="Cambria Math" panose="02040503050406030204" pitchFamily="18" charset="0"/>
                                </a:rPr>
                                <m:t>25</m:t>
                              </m:r>
                              <m:r>
                                <a:rPr lang="en-US" sz="3600" b="0" i="1" smtClean="0">
                                  <a:latin typeface="Cambria Math" panose="02040503050406030204" pitchFamily="18" charset="0"/>
                                </a:rPr>
                                <m:t>𝑦</m:t>
                              </m:r>
                            </m:e>
                          </m:rad>
                        </m:e>
                      </m:d>
                    </m:oMath>
                  </m:oMathPara>
                </a14:m>
                <a:endParaRPr lang="en-US" sz="4400" dirty="0"/>
              </a:p>
            </p:txBody>
          </p:sp>
        </mc:Choice>
        <mc:Fallback xmlns="">
          <p:sp>
            <p:nvSpPr>
              <p:cNvPr id="16" name="TextBox 15"/>
              <p:cNvSpPr txBox="1">
                <a:spLocks noRot="1" noChangeAspect="1" noMove="1" noResize="1" noEditPoints="1" noAdjustHandles="1" noChangeArrowheads="1" noChangeShapeType="1" noTextEdit="1"/>
              </p:cNvSpPr>
              <p:nvPr/>
            </p:nvSpPr>
            <p:spPr>
              <a:xfrm>
                <a:off x="8035224" y="2177934"/>
                <a:ext cx="3718518" cy="150624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8046270" y="2168458"/>
                <a:ext cx="2112758" cy="22512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4400" b="0" i="0" smtClean="0">
                          <a:latin typeface="Cambria Math" panose="02040503050406030204" pitchFamily="18" charset="0"/>
                        </a:rPr>
                        <m:t>Simplify</m:t>
                      </m:r>
                    </m:oMath>
                    <m:oMath xmlns:m="http://schemas.openxmlformats.org/officeDocument/2006/math">
                      <m:f>
                        <m:fPr>
                          <m:ctrlPr>
                            <a:rPr lang="en-US" sz="4400" b="0" i="1" smtClean="0">
                              <a:latin typeface="Cambria Math" panose="02040503050406030204" pitchFamily="18" charset="0"/>
                            </a:rPr>
                          </m:ctrlPr>
                        </m:fPr>
                        <m:num>
                          <m:rad>
                            <m:radPr>
                              <m:degHide m:val="on"/>
                              <m:ctrlPr>
                                <a:rPr lang="en-US" sz="4400" b="0" i="1" smtClean="0">
                                  <a:latin typeface="Cambria Math" panose="02040503050406030204" pitchFamily="18" charset="0"/>
                                </a:rPr>
                              </m:ctrlPr>
                            </m:radPr>
                            <m:deg/>
                            <m:e>
                              <m:r>
                                <a:rPr lang="en-US" sz="4400" b="0" i="1" smtClean="0">
                                  <a:latin typeface="Cambria Math" panose="02040503050406030204" pitchFamily="18" charset="0"/>
                                </a:rPr>
                                <m:t>75</m:t>
                              </m:r>
                              <m:r>
                                <a:rPr lang="en-US" sz="4400" b="0" i="1" smtClean="0">
                                  <a:latin typeface="Cambria Math" panose="02040503050406030204" pitchFamily="18" charset="0"/>
                                </a:rPr>
                                <m:t>𝑥</m:t>
                              </m:r>
                            </m:e>
                          </m:rad>
                        </m:num>
                        <m:den>
                          <m:rad>
                            <m:radPr>
                              <m:degHide m:val="on"/>
                              <m:ctrlPr>
                                <a:rPr lang="en-US" sz="4400" b="0" i="1" smtClean="0">
                                  <a:latin typeface="Cambria Math" panose="02040503050406030204" pitchFamily="18" charset="0"/>
                                </a:rPr>
                              </m:ctrlPr>
                            </m:radPr>
                            <m:deg/>
                            <m:e>
                              <m:r>
                                <a:rPr lang="en-US" sz="4400" b="0" i="1" smtClean="0">
                                  <a:latin typeface="Cambria Math" panose="02040503050406030204" pitchFamily="18" charset="0"/>
                                </a:rPr>
                                <m:t>5</m:t>
                              </m:r>
                              <m:r>
                                <a:rPr lang="en-US" sz="4400" b="0" i="1" smtClean="0">
                                  <a:latin typeface="Cambria Math" panose="02040503050406030204" pitchFamily="18" charset="0"/>
                                </a:rPr>
                                <m:t>𝑥</m:t>
                              </m:r>
                            </m:e>
                          </m:rad>
                        </m:den>
                      </m:f>
                    </m:oMath>
                  </m:oMathPara>
                </a14:m>
                <a:endParaRPr lang="en-US" sz="4400" dirty="0"/>
              </a:p>
            </p:txBody>
          </p:sp>
        </mc:Choice>
        <mc:Fallback xmlns="">
          <p:sp>
            <p:nvSpPr>
              <p:cNvPr id="15" name="TextBox 14"/>
              <p:cNvSpPr txBox="1">
                <a:spLocks noRot="1" noChangeAspect="1" noMove="1" noResize="1" noEditPoints="1" noAdjustHandles="1" noChangeArrowheads="1" noChangeShapeType="1" noTextEdit="1"/>
              </p:cNvSpPr>
              <p:nvPr/>
            </p:nvSpPr>
            <p:spPr>
              <a:xfrm>
                <a:off x="8046270" y="2168458"/>
                <a:ext cx="2112758" cy="2251257"/>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1362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2"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2"/>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1"/>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3"/>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6"/>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5"/>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2"/>
      <p:bldP spid="11" grpId="0"/>
      <p:bldP spid="11" grpId="1"/>
      <p:bldP spid="12" grpId="0"/>
      <p:bldP spid="12" grpId="1"/>
      <p:bldP spid="13" grpId="0"/>
      <p:bldP spid="13" grpId="1"/>
      <p:bldP spid="14" grpId="0"/>
      <p:bldP spid="16" grpId="0"/>
      <p:bldP spid="16" grpId="1"/>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Unit 3 Word Range</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Take out your handout</a:t>
            </a:r>
            <a:endParaRPr lang="en-US" dirty="0">
              <a:latin typeface="Eras Demi ITC" panose="020B0805030504020804" pitchFamily="34" charset="0"/>
            </a:endParaRPr>
          </a:p>
        </p:txBody>
      </p:sp>
    </p:spTree>
    <p:extLst>
      <p:ext uri="{BB962C8B-B14F-4D97-AF65-F5344CB8AC3E}">
        <p14:creationId xmlns:p14="http://schemas.microsoft.com/office/powerpoint/2010/main" val="357779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BONUS ROUND!</a:t>
            </a:r>
          </a:p>
        </p:txBody>
      </p:sp>
      <mc:AlternateContent xmlns:mc="http://schemas.openxmlformats.org/markup-compatibility/2006" xmlns:a14="http://schemas.microsoft.com/office/drawing/2010/main">
        <mc:Choice Requires="a14">
          <p:sp>
            <p:nvSpPr>
              <p:cNvPr id="4" name="Content Placeholder 3"/>
              <p:cNvSpPr txBox="1">
                <a:spLocks noGrp="1"/>
              </p:cNvSpPr>
              <p:nvPr>
                <p:ph idx="1"/>
              </p:nvPr>
            </p:nvSpPr>
            <p:spPr>
              <a:xfrm>
                <a:off x="2552594" y="2620105"/>
                <a:ext cx="7086812" cy="1769715"/>
              </a:xfrm>
              <a:prstGeom prst="rect">
                <a:avLst/>
              </a:prstGeom>
              <a:noFill/>
            </p:spPr>
            <p:txBody>
              <a:bodyPr wrap="none" lIns="0" tIns="0" rIns="0" bIns="0" rtlCol="0">
                <a:spAutoFit/>
              </a:bodyPr>
              <a:lstStyle/>
              <a:p>
                <a:pPr marL="0" indent="0">
                  <a:buNone/>
                </a:pPr>
                <a14:m>
                  <m:oMathPara xmlns:m="http://schemas.openxmlformats.org/officeDocument/2006/math">
                    <m:oMathParaPr>
                      <m:jc m:val="centerGroup"/>
                    </m:oMathParaPr>
                    <m:oMath xmlns:m="http://schemas.openxmlformats.org/officeDocument/2006/math">
                      <m:r>
                        <m:rPr>
                          <m:sty m:val="p"/>
                        </m:rPr>
                        <a:rPr lang="en-US" sz="4400" b="0" i="0" smtClean="0">
                          <a:latin typeface="Cambria Math" panose="02040503050406030204" pitchFamily="18" charset="0"/>
                        </a:rPr>
                        <m:t>Simplify</m:t>
                      </m:r>
                    </m:oMath>
                    <m:oMath xmlns:m="http://schemas.openxmlformats.org/officeDocument/2006/math">
                      <m:d>
                        <m:dPr>
                          <m:ctrlPr>
                            <a:rPr lang="en-US" sz="3600" b="0" i="1" smtClean="0">
                              <a:latin typeface="Cambria Math" panose="02040503050406030204" pitchFamily="18" charset="0"/>
                            </a:rPr>
                          </m:ctrlPr>
                        </m:dPr>
                        <m:e>
                          <m:r>
                            <a:rPr lang="en-US" sz="3600" b="0" i="1" smtClean="0">
                              <a:latin typeface="Cambria Math" panose="02040503050406030204" pitchFamily="18" charset="0"/>
                            </a:rPr>
                            <m:t>5</m:t>
                          </m:r>
                          <m:rad>
                            <m:radPr>
                              <m:degHide m:val="on"/>
                              <m:ctrlPr>
                                <a:rPr lang="en-US" sz="3600" b="0" i="1" smtClean="0">
                                  <a:latin typeface="Cambria Math" panose="02040503050406030204" pitchFamily="18" charset="0"/>
                                </a:rPr>
                              </m:ctrlPr>
                            </m:radPr>
                            <m:deg/>
                            <m:e>
                              <m:sSup>
                                <m:sSupPr>
                                  <m:ctrlPr>
                                    <a:rPr lang="en-US" sz="3600" b="0" i="1" smtClean="0">
                                      <a:latin typeface="Cambria Math" panose="02040503050406030204" pitchFamily="18" charset="0"/>
                                    </a:rPr>
                                  </m:ctrlPr>
                                </m:sSupPr>
                                <m:e>
                                  <m:r>
                                    <a:rPr lang="en-US" sz="3600" b="0" i="1" smtClean="0">
                                      <a:latin typeface="Cambria Math" panose="02040503050406030204" pitchFamily="18" charset="0"/>
                                    </a:rPr>
                                    <m:t>𝑥</m:t>
                                  </m:r>
                                </m:e>
                                <m:sup>
                                  <m:r>
                                    <a:rPr lang="en-US" sz="3600" b="0" i="1" smtClean="0">
                                      <a:latin typeface="Cambria Math" panose="02040503050406030204" pitchFamily="18" charset="0"/>
                                    </a:rPr>
                                    <m:t>2</m:t>
                                  </m:r>
                                </m:sup>
                              </m:sSup>
                            </m:e>
                          </m:rad>
                        </m:e>
                      </m:d>
                      <m:d>
                        <m:dPr>
                          <m:ctrlPr>
                            <a:rPr lang="en-US" sz="3600" b="0" i="1" smtClean="0">
                              <a:latin typeface="Cambria Math" panose="02040503050406030204" pitchFamily="18" charset="0"/>
                            </a:rPr>
                          </m:ctrlPr>
                        </m:dPr>
                        <m:e>
                          <m:r>
                            <a:rPr lang="en-US" sz="3600" b="0" i="1" smtClean="0">
                              <a:latin typeface="Cambria Math" panose="02040503050406030204" pitchFamily="18" charset="0"/>
                            </a:rPr>
                            <m:t>2</m:t>
                          </m:r>
                          <m:rad>
                            <m:radPr>
                              <m:degHide m:val="on"/>
                              <m:ctrlPr>
                                <a:rPr lang="en-US" sz="3600" b="0" i="1" smtClean="0">
                                  <a:latin typeface="Cambria Math" panose="02040503050406030204" pitchFamily="18" charset="0"/>
                                </a:rPr>
                              </m:ctrlPr>
                            </m:radPr>
                            <m:deg/>
                            <m:e>
                              <m:sSup>
                                <m:sSupPr>
                                  <m:ctrlPr>
                                    <a:rPr lang="en-US" sz="3600" b="0" i="1" smtClean="0">
                                      <a:latin typeface="Cambria Math" panose="02040503050406030204" pitchFamily="18" charset="0"/>
                                    </a:rPr>
                                  </m:ctrlPr>
                                </m:sSupPr>
                                <m:e>
                                  <m:r>
                                    <a:rPr lang="en-US" sz="3600" b="0" i="1" smtClean="0">
                                      <a:latin typeface="Cambria Math" panose="02040503050406030204" pitchFamily="18" charset="0"/>
                                    </a:rPr>
                                    <m:t>𝑥</m:t>
                                  </m:r>
                                </m:e>
                                <m:sup>
                                  <m:r>
                                    <a:rPr lang="en-US" sz="3600" b="0" i="1" smtClean="0">
                                      <a:latin typeface="Cambria Math" panose="02040503050406030204" pitchFamily="18" charset="0"/>
                                    </a:rPr>
                                    <m:t>2</m:t>
                                  </m:r>
                                </m:sup>
                              </m:sSup>
                            </m:e>
                          </m:rad>
                        </m:e>
                      </m:d>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ad>
                            <m:radPr>
                              <m:ctrlPr>
                                <a:rPr lang="en-US" sz="3600" b="0" i="1" smtClean="0">
                                  <a:latin typeface="Cambria Math" panose="02040503050406030204" pitchFamily="18" charset="0"/>
                                </a:rPr>
                              </m:ctrlPr>
                            </m:radPr>
                            <m:deg>
                              <m:r>
                                <m:rPr>
                                  <m:brk m:alnAt="7"/>
                                </m:rPr>
                                <a:rPr lang="en-US" sz="3600" b="0" i="1" smtClean="0">
                                  <a:latin typeface="Cambria Math" panose="02040503050406030204" pitchFamily="18" charset="0"/>
                                </a:rPr>
                                <m:t>2</m:t>
                              </m:r>
                            </m:deg>
                            <m:e>
                              <m:r>
                                <a:rPr lang="en-US" sz="3600" b="0" i="1" smtClean="0">
                                  <a:latin typeface="Cambria Math" panose="02040503050406030204" pitchFamily="18" charset="0"/>
                                </a:rPr>
                                <m:t>4</m:t>
                              </m:r>
                              <m:sSup>
                                <m:sSupPr>
                                  <m:ctrlPr>
                                    <a:rPr lang="en-US" sz="3600" b="0" i="1" smtClean="0">
                                      <a:latin typeface="Cambria Math" panose="02040503050406030204" pitchFamily="18" charset="0"/>
                                    </a:rPr>
                                  </m:ctrlPr>
                                </m:sSupPr>
                                <m:e>
                                  <m:r>
                                    <a:rPr lang="en-US" sz="3600" b="0" i="1" smtClean="0">
                                      <a:latin typeface="Cambria Math" panose="02040503050406030204" pitchFamily="18" charset="0"/>
                                    </a:rPr>
                                    <m:t>𝑥</m:t>
                                  </m:r>
                                </m:e>
                                <m:sup>
                                  <m:r>
                                    <a:rPr lang="en-US" sz="3600" b="0" i="1" smtClean="0">
                                      <a:latin typeface="Cambria Math" panose="02040503050406030204" pitchFamily="18" charset="0"/>
                                    </a:rPr>
                                    <m:t>8</m:t>
                                  </m:r>
                                </m:sup>
                              </m:sSup>
                            </m:e>
                          </m:rad>
                        </m:num>
                        <m:den>
                          <m:rad>
                            <m:radPr>
                              <m:ctrlPr>
                                <a:rPr lang="en-US" sz="3600" b="0" i="1" smtClean="0">
                                  <a:latin typeface="Cambria Math" panose="02040503050406030204" pitchFamily="18" charset="0"/>
                                </a:rPr>
                              </m:ctrlPr>
                            </m:radPr>
                            <m:deg>
                              <m:r>
                                <m:rPr>
                                  <m:brk m:alnAt="7"/>
                                </m:rPr>
                                <a:rPr lang="en-US" sz="3600" b="0" i="1" smtClean="0">
                                  <a:latin typeface="Cambria Math" panose="02040503050406030204" pitchFamily="18" charset="0"/>
                                </a:rPr>
                                <m:t>3</m:t>
                              </m:r>
                            </m:deg>
                            <m:e>
                              <m:r>
                                <a:rPr lang="en-US" sz="3600" b="0" i="1" smtClean="0">
                                  <a:latin typeface="Cambria Math" panose="02040503050406030204" pitchFamily="18" charset="0"/>
                                </a:rPr>
                                <m:t>8</m:t>
                              </m:r>
                              <m:sSup>
                                <m:sSupPr>
                                  <m:ctrlPr>
                                    <a:rPr lang="en-US" sz="3600" b="0" i="1" smtClean="0">
                                      <a:latin typeface="Cambria Math" panose="02040503050406030204" pitchFamily="18" charset="0"/>
                                    </a:rPr>
                                  </m:ctrlPr>
                                </m:sSupPr>
                                <m:e>
                                  <m:r>
                                    <a:rPr lang="en-US" sz="3600" b="0" i="1" smtClean="0">
                                      <a:latin typeface="Cambria Math" panose="02040503050406030204" pitchFamily="18" charset="0"/>
                                    </a:rPr>
                                    <m:t>𝑥</m:t>
                                  </m:r>
                                </m:e>
                                <m:sup>
                                  <m:r>
                                    <a:rPr lang="en-US" sz="3600" b="0" i="1" smtClean="0">
                                      <a:latin typeface="Cambria Math" panose="02040503050406030204" pitchFamily="18" charset="0"/>
                                    </a:rPr>
                                    <m:t>6</m:t>
                                  </m:r>
                                </m:sup>
                              </m:sSup>
                            </m:e>
                          </m:rad>
                        </m:den>
                      </m:f>
                      <m:r>
                        <a:rPr lang="en-US" sz="3600" b="0" i="1" smtClean="0">
                          <a:latin typeface="Cambria Math" panose="02040503050406030204" pitchFamily="18" charset="0"/>
                        </a:rPr>
                        <m:t>−</m:t>
                      </m:r>
                      <m:rad>
                        <m:radPr>
                          <m:ctrlPr>
                            <a:rPr lang="en-US" sz="3600" b="0" i="1" smtClean="0">
                              <a:latin typeface="Cambria Math" panose="02040503050406030204" pitchFamily="18" charset="0"/>
                            </a:rPr>
                          </m:ctrlPr>
                        </m:radPr>
                        <m:deg>
                          <m:r>
                            <m:rPr>
                              <m:brk m:alnAt="7"/>
                            </m:rPr>
                            <a:rPr lang="en-US" sz="3600" b="0" i="1" smtClean="0">
                              <a:latin typeface="Cambria Math" panose="02040503050406030204" pitchFamily="18" charset="0"/>
                            </a:rPr>
                            <m:t>5</m:t>
                          </m:r>
                        </m:deg>
                        <m:e>
                          <m:r>
                            <a:rPr lang="en-US" sz="3600" b="0" i="1" smtClean="0">
                              <a:latin typeface="Cambria Math" panose="02040503050406030204" pitchFamily="18" charset="0"/>
                            </a:rPr>
                            <m:t>3</m:t>
                          </m:r>
                          <m:sSup>
                            <m:sSupPr>
                              <m:ctrlPr>
                                <a:rPr lang="en-US" sz="3600" b="0" i="1" smtClean="0">
                                  <a:latin typeface="Cambria Math" panose="02040503050406030204" pitchFamily="18" charset="0"/>
                                </a:rPr>
                              </m:ctrlPr>
                            </m:sSupPr>
                            <m:e>
                              <m:sSup>
                                <m:sSupPr>
                                  <m:ctrlPr>
                                    <a:rPr lang="en-US" sz="3600" b="0" i="1" smtClean="0">
                                      <a:latin typeface="Cambria Math" panose="02040503050406030204" pitchFamily="18" charset="0"/>
                                    </a:rPr>
                                  </m:ctrlPr>
                                </m:sSupPr>
                                <m:e>
                                  <m:r>
                                    <a:rPr lang="en-US" sz="3600" b="0" i="1" smtClean="0">
                                      <a:latin typeface="Cambria Math" panose="02040503050406030204" pitchFamily="18" charset="0"/>
                                    </a:rPr>
                                    <m:t>𝑥</m:t>
                                  </m:r>
                                </m:e>
                                <m:sup>
                                  <m:r>
                                    <a:rPr lang="en-US" sz="3600" b="0" i="1" smtClean="0">
                                      <a:latin typeface="Cambria Math" panose="02040503050406030204" pitchFamily="18" charset="0"/>
                                    </a:rPr>
                                    <m:t>2</m:t>
                                  </m:r>
                                </m:sup>
                              </m:sSup>
                              <m:r>
                                <a:rPr lang="en-US" sz="3600" b="0" i="1" smtClean="0">
                                  <a:latin typeface="Cambria Math" panose="02040503050406030204" pitchFamily="18" charset="0"/>
                                </a:rPr>
                                <m:t>𝑦</m:t>
                              </m:r>
                            </m:e>
                            <m:sup>
                              <m:r>
                                <a:rPr lang="en-US" sz="3600" b="0" i="1" smtClean="0">
                                  <a:latin typeface="Cambria Math" panose="02040503050406030204" pitchFamily="18" charset="0"/>
                                </a:rPr>
                                <m:t>3</m:t>
                              </m:r>
                            </m:sup>
                          </m:sSup>
                        </m:e>
                      </m:rad>
                    </m:oMath>
                  </m:oMathPara>
                </a14:m>
                <a:endParaRPr lang="en-US" sz="4400" dirty="0"/>
              </a:p>
            </p:txBody>
          </p:sp>
        </mc:Choice>
        <mc:Fallback xmlns="">
          <p:sp>
            <p:nvSpPr>
              <p:cNvPr id="4" name="Content Placeholder 3"/>
              <p:cNvSpPr txBox="1">
                <a:spLocks noGrp="1" noRot="1" noChangeAspect="1" noMove="1" noResize="1" noEditPoints="1" noAdjustHandles="1" noChangeArrowheads="1" noChangeShapeType="1" noTextEdit="1"/>
              </p:cNvSpPr>
              <p:nvPr>
                <p:ph idx="1"/>
              </p:nvPr>
            </p:nvSpPr>
            <p:spPr>
              <a:xfrm>
                <a:off x="2552594" y="2620105"/>
                <a:ext cx="7086812" cy="1769715"/>
              </a:xfrm>
              <a:prstGeom prst="rect">
                <a:avLst/>
              </a:prstGeom>
              <a:blipFill>
                <a:blip r:embed="rId2"/>
                <a:stretch>
                  <a:fillRect b="-1034"/>
                </a:stretch>
              </a:blipFill>
            </p:spPr>
            <p:txBody>
              <a:bodyPr/>
              <a:lstStyle/>
              <a:p>
                <a:r>
                  <a:rPr lang="en-US">
                    <a:noFill/>
                  </a:rPr>
                  <a:t> </a:t>
                </a:r>
              </a:p>
            </p:txBody>
          </p:sp>
        </mc:Fallback>
      </mc:AlternateContent>
    </p:spTree>
    <p:extLst>
      <p:ext uri="{BB962C8B-B14F-4D97-AF65-F5344CB8AC3E}">
        <p14:creationId xmlns:p14="http://schemas.microsoft.com/office/powerpoint/2010/main" val="171829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Assignment(s)</a:t>
            </a:r>
          </a:p>
        </p:txBody>
      </p:sp>
      <p:sp>
        <p:nvSpPr>
          <p:cNvPr id="6" name="Content Placeholder 5"/>
          <p:cNvSpPr>
            <a:spLocks noGrp="1"/>
          </p:cNvSpPr>
          <p:nvPr>
            <p:ph sz="half" idx="2"/>
          </p:nvPr>
        </p:nvSpPr>
        <p:spPr>
          <a:xfrm>
            <a:off x="-1" y="1331353"/>
            <a:ext cx="6410739" cy="5526647"/>
          </a:xfrm>
        </p:spPr>
        <p:txBody>
          <a:bodyPr/>
          <a:lstStyle/>
          <a:p>
            <a:r>
              <a:rPr lang="en-US" dirty="0"/>
              <a:t>Homework 37 (Due 02/04-05/16)</a:t>
            </a:r>
          </a:p>
          <a:p>
            <a:r>
              <a:rPr lang="en-US" dirty="0"/>
              <a:t>Homework 39 (Due 02/08/16)</a:t>
            </a:r>
          </a:p>
          <a:p>
            <a:pPr lvl="1"/>
            <a:r>
              <a:rPr lang="en-US" dirty="0"/>
              <a:t>SB page 303 #10-15 and SB page 306 #8-11 and SB page 312 #21-24</a:t>
            </a:r>
            <a:br>
              <a:rPr lang="en-US" dirty="0"/>
            </a:br>
            <a:br>
              <a:rPr lang="en-US" dirty="0"/>
            </a:br>
            <a:endParaRPr lang="en-US" dirty="0"/>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3202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Tasks</a:t>
            </a:r>
          </a:p>
        </p:txBody>
      </p:sp>
      <p:sp>
        <p:nvSpPr>
          <p:cNvPr id="3" name="Content Placeholder 2"/>
          <p:cNvSpPr>
            <a:spLocks noGrp="1"/>
          </p:cNvSpPr>
          <p:nvPr>
            <p:ph sz="half" idx="1"/>
          </p:nvPr>
        </p:nvSpPr>
        <p:spPr/>
        <p:txBody>
          <a:bodyPr/>
          <a:lstStyle/>
          <a:p>
            <a:r>
              <a:rPr lang="en-US" dirty="0"/>
              <a:t>Wrap-Up</a:t>
            </a:r>
          </a:p>
          <a:p>
            <a:r>
              <a:rPr lang="en-US" dirty="0"/>
              <a:t>Put Whiteboards Away</a:t>
            </a:r>
          </a:p>
        </p:txBody>
      </p:sp>
      <p:sp>
        <p:nvSpPr>
          <p:cNvPr id="4" name="Content Placeholder 3"/>
          <p:cNvSpPr>
            <a:spLocks noGrp="1"/>
          </p:cNvSpPr>
          <p:nvPr>
            <p:ph sz="half" idx="2"/>
          </p:nvPr>
        </p:nvSpPr>
        <p:spPr/>
        <p:txBody>
          <a:bodyPr/>
          <a:lstStyle/>
          <a:p>
            <a:r>
              <a:rPr lang="en-US" dirty="0"/>
              <a:t>Finish Homework 37 and 39</a:t>
            </a:r>
          </a:p>
          <a:p>
            <a:r>
              <a:rPr lang="en-US" dirty="0"/>
              <a:t>Reminder</a:t>
            </a:r>
          </a:p>
          <a:p>
            <a:pPr lvl="1"/>
            <a:r>
              <a:rPr lang="en-US" dirty="0"/>
              <a:t>All SpringBoard work must be done on a separate piece of paper.</a:t>
            </a:r>
          </a:p>
          <a:p>
            <a:pPr lvl="1"/>
            <a:r>
              <a:rPr lang="en-US" dirty="0"/>
              <a:t>All assignments must have the assignment title, student’s full name, and the class period to receive full points.</a:t>
            </a:r>
          </a:p>
        </p:txBody>
      </p:sp>
      <p:pic>
        <p:nvPicPr>
          <p:cNvPr id="4098" name="Picture 2" descr="http://www.clipartlord.com/wp-content/uploads/2015/03/checkli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590" y="2649662"/>
            <a:ext cx="2681906" cy="289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72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Lesson </a:t>
            </a:r>
            <a:r>
              <a:rPr lang="en-US" dirty="0"/>
              <a:t>40</a:t>
            </a:r>
            <a:r>
              <a:rPr lang="en-US" dirty="0">
                <a:latin typeface="Eras Demi ITC" panose="020B0805030504020804" pitchFamily="34" charset="0"/>
              </a:rPr>
              <a:t> </a:t>
            </a:r>
            <a:r>
              <a:rPr lang="en-US">
                <a:latin typeface="Eras Demi ITC" panose="020B0805030504020804" pitchFamily="34" charset="0"/>
              </a:rPr>
              <a:t>– </a:t>
            </a:r>
            <a:r>
              <a:rPr lang="en-US"/>
              <a:t>Context</a:t>
            </a:r>
            <a:endParaRPr lang="en-US" dirty="0">
              <a:latin typeface="Eras Demi ITC" panose="020B0805030504020804" pitchFamily="34" charset="0"/>
            </a:endParaRP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25403139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192207"/>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Homework 37</a:t>
            </a:r>
          </a:p>
          <a:p>
            <a:pPr lvl="1">
              <a:buFont typeface="Elder Futhark" panose="020B0603050302020204" pitchFamily="34" charset="0"/>
              <a:buChar char="j"/>
            </a:pPr>
            <a:r>
              <a:rPr lang="en-US" dirty="0"/>
              <a:t>Lesson 39 Guided Notes</a:t>
            </a:r>
          </a:p>
          <a:p>
            <a:pPr lvl="1">
              <a:buFont typeface="Elder Futhark" panose="020B0603050302020204" pitchFamily="34" charset="0"/>
              <a:buChar char="j"/>
            </a:pPr>
            <a:r>
              <a:rPr lang="en-US" dirty="0"/>
              <a:t>Assignment Log #2</a:t>
            </a:r>
          </a:p>
          <a:p>
            <a:pPr lvl="1">
              <a:buFont typeface="Elder Futhark" panose="020B0603050302020204" pitchFamily="34" charset="0"/>
              <a:buChar char="j"/>
            </a:pPr>
            <a:r>
              <a:rPr lang="en-US" dirty="0"/>
              <a:t>SB pages 303, 306, and 312</a:t>
            </a:r>
          </a:p>
          <a:p>
            <a:pPr marL="0" indent="0">
              <a:buNone/>
            </a:pPr>
            <a:endParaRPr lang="en-US" sz="10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Quiz 4.1 Review Sheet</a:t>
            </a:r>
          </a:p>
          <a:p>
            <a:pPr lvl="1">
              <a:buFont typeface="Elder Futhark" panose="020B0603050302020204" pitchFamily="34" charset="0"/>
              <a:buChar char="j"/>
            </a:pPr>
            <a:r>
              <a:rPr lang="en-US" dirty="0"/>
              <a:t>PBA 2 and Unit 3 Exam</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186417"/>
            <a:ext cx="6172200" cy="4295590"/>
          </a:xfrm>
        </p:spPr>
        <p:txBody>
          <a:bodyPr>
            <a:normAutofit/>
          </a:bodyPr>
          <a:lstStyle/>
          <a:p>
            <a:pPr marL="0" indent="0">
              <a:buNone/>
            </a:pPr>
            <a:r>
              <a:rPr lang="en-US" dirty="0">
                <a:solidFill>
                  <a:srgbClr val="FF0000"/>
                </a:solidFill>
              </a:rPr>
              <a:t>Assignment(s) Due Today</a:t>
            </a:r>
          </a:p>
          <a:p>
            <a:r>
              <a:rPr lang="en-US" dirty="0"/>
              <a:t>Keep on Desk until Reviewed</a:t>
            </a:r>
          </a:p>
          <a:p>
            <a:pPr lvl="1"/>
            <a:r>
              <a:rPr lang="en-US" dirty="0"/>
              <a:t>Homework 37</a:t>
            </a:r>
          </a:p>
          <a:p>
            <a:pPr lvl="2"/>
            <a:r>
              <a:rPr lang="en-US" dirty="0"/>
              <a:t>SB pages 300-303 #Try These A (a-e), Try These B (a-c), Try These C (a-c)</a:t>
            </a:r>
          </a:p>
          <a:p>
            <a:pPr lvl="2"/>
            <a:r>
              <a:rPr lang="en-US" dirty="0"/>
              <a:t>SB pages 304-306 #Try These A (a-c), 3-5</a:t>
            </a:r>
          </a:p>
          <a:p>
            <a:pPr lvl="2"/>
            <a:r>
              <a:rPr lang="en-US" dirty="0"/>
              <a:t>SB pages 307-310 #Try These A (a-d), Try These B (a-d), Try These C (a-c)</a:t>
            </a:r>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 [5 minutes]</a:t>
            </a:r>
          </a:p>
          <a:p>
            <a:pPr marL="457200" lvl="1" indent="0">
              <a:buNone/>
            </a:pPr>
            <a:r>
              <a:rPr lang="en-US" dirty="0"/>
              <a:t>Update your Assignment Log #2 and look over your tests.</a:t>
            </a:r>
          </a:p>
          <a:p>
            <a:pPr marL="457200" lvl="1" indent="0">
              <a:buFont typeface="Elder Futhark" panose="020B0603050302020204" pitchFamily="34" charset="0"/>
              <a:buNone/>
            </a:pPr>
            <a:endParaRPr lang="en-US" dirty="0"/>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26893824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Look Over Tests [5 min]</a:t>
            </a:r>
          </a:p>
          <a:p>
            <a:pPr lvl="0"/>
            <a:r>
              <a:rPr lang="en-US" dirty="0"/>
              <a:t>Agenda/Objectives [3 min]</a:t>
            </a:r>
          </a:p>
          <a:p>
            <a:pPr lvl="0"/>
            <a:r>
              <a:rPr lang="en-US" dirty="0"/>
              <a:t>Guided Notes and Practice [30 min]</a:t>
            </a:r>
          </a:p>
          <a:p>
            <a:pPr lvl="0"/>
            <a:r>
              <a:rPr lang="en-US" dirty="0"/>
              <a:t>Test Corrections for PBA and Unit 3 Exam [50 min]</a:t>
            </a:r>
          </a:p>
          <a:p>
            <a:pPr lvl="0"/>
            <a:r>
              <a:rPr lang="en-US" dirty="0"/>
              <a:t>Wrap-Up [5 min]</a:t>
            </a:r>
          </a:p>
        </p:txBody>
      </p:sp>
      <p:sp>
        <p:nvSpPr>
          <p:cNvPr id="6" name="Content Placeholder 2"/>
          <p:cNvSpPr>
            <a:spLocks noGrp="1"/>
          </p:cNvSpPr>
          <p:nvPr>
            <p:ph sz="half" idx="2"/>
          </p:nvPr>
        </p:nvSpPr>
        <p:spPr>
          <a:xfrm>
            <a:off x="6172200" y="1331352"/>
            <a:ext cx="6019800" cy="5526648"/>
          </a:xfrm>
        </p:spPr>
        <p:txBody>
          <a:bodyPr>
            <a:normAutofit/>
          </a:bodyPr>
          <a:lstStyle/>
          <a:p>
            <a:r>
              <a:rPr lang="en-US" dirty="0"/>
              <a:t>Context</a:t>
            </a:r>
          </a:p>
          <a:p>
            <a:pPr lvl="1"/>
            <a:r>
              <a:rPr lang="en-US" dirty="0"/>
              <a:t>The circumstances that form the setting for something.</a:t>
            </a:r>
          </a:p>
        </p:txBody>
      </p:sp>
      <p:pic>
        <p:nvPicPr>
          <p:cNvPr id="2050" name="Picture 2" descr="http://images.clipartpanda.com/teacher-apple-clipart-red-appl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7" y="3568568"/>
            <a:ext cx="2371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19609" y="0"/>
            <a:ext cx="3724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ras Demi ITC" panose="020B0805030504020804" pitchFamily="34" charset="0"/>
                <a:ea typeface="+mj-ea"/>
                <a:cs typeface="+mj-cs"/>
              </a:defRPr>
            </a:lvl1pPr>
          </a:lstStyle>
          <a:p>
            <a:r>
              <a:rPr lang="en-US" dirty="0"/>
              <a:t>Apple Word</a:t>
            </a:r>
          </a:p>
        </p:txBody>
      </p:sp>
    </p:spTree>
    <p:extLst>
      <p:ext uri="{BB962C8B-B14F-4D97-AF65-F5344CB8AC3E}">
        <p14:creationId xmlns:p14="http://schemas.microsoft.com/office/powerpoint/2010/main" val="59407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circle(in)">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find the area of a rectangle and the volume of cube.</a:t>
            </a:r>
          </a:p>
          <a:p>
            <a:pPr marL="514350" lvl="0" indent="-514350">
              <a:buFont typeface="+mj-lt"/>
              <a:buAutoNum type="arabicPeriod"/>
            </a:pPr>
            <a:r>
              <a:rPr lang="en-US" dirty="0"/>
              <a:t>Students will be able to find the perimeter of a shape/figure.</a:t>
            </a:r>
          </a:p>
          <a:p>
            <a:pPr marL="514350" lvl="0" indent="-514350">
              <a:buFont typeface="+mj-lt"/>
              <a:buAutoNum type="arabicPeriod"/>
            </a:pPr>
            <a:r>
              <a:rPr lang="en-US" dirty="0"/>
              <a:t>Students will be able to complete test corrections.</a:t>
            </a:r>
          </a:p>
        </p:txBody>
      </p:sp>
      <p:pic>
        <p:nvPicPr>
          <p:cNvPr id="3080" name="Picture 8" descr="http://www.clker.com/cliparts/t/n/E/C/9/p/hockey-goal-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72609"/>
            <a:ext cx="2174329" cy="2385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02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not talk while another person is talking.</a:t>
            </a:r>
          </a:p>
          <a:p>
            <a:pPr marL="514350" lvl="0" indent="-514350">
              <a:buFont typeface="+mj-lt"/>
              <a:buAutoNum type="arabicPeriod"/>
            </a:pPr>
            <a:r>
              <a:rPr lang="en-US" dirty="0"/>
              <a:t>Students will stay off their phones during class.</a:t>
            </a:r>
          </a:p>
          <a:p>
            <a:pPr marL="514350" lvl="0" indent="-514350">
              <a:buFont typeface="+mj-lt"/>
              <a:buAutoNum type="arabicPeriod"/>
            </a:pPr>
            <a:r>
              <a:rPr lang="en-US" dirty="0"/>
              <a:t>Students will not eat, drink, or chew gum.</a:t>
            </a:r>
          </a:p>
          <a:p>
            <a:pPr marL="514350" lvl="0" indent="-514350">
              <a:buFont typeface="+mj-lt"/>
              <a:buAutoNum type="arabicPeriod"/>
            </a:pPr>
            <a:r>
              <a:rPr lang="en-US" dirty="0"/>
              <a:t>Students will stay in their seat during the lesson.</a:t>
            </a:r>
          </a:p>
          <a:p>
            <a:pPr marL="514350" lvl="0" indent="-514350">
              <a:buFont typeface="+mj-lt"/>
              <a:buAutoNum type="arabicPeriod"/>
            </a:pPr>
            <a:r>
              <a:rPr lang="en-US" dirty="0"/>
              <a:t>Students will sign out and take 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6346" y="3134443"/>
            <a:ext cx="2395021" cy="372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25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Lesson 39 Guided Notes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Turn to page 2</a:t>
            </a:r>
            <a:endParaRPr lang="en-US" dirty="0">
              <a:latin typeface="Eras Demi ITC" panose="020B0805030504020804" pitchFamily="34" charset="0"/>
            </a:endParaRPr>
          </a:p>
        </p:txBody>
      </p:sp>
    </p:spTree>
    <p:extLst>
      <p:ext uri="{BB962C8B-B14F-4D97-AF65-F5344CB8AC3E}">
        <p14:creationId xmlns:p14="http://schemas.microsoft.com/office/powerpoint/2010/main" val="37089156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PBA 2</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latin typeface="Eras Demi ITC" panose="020B0805030504020804" pitchFamily="34" charset="0"/>
              </a:rPr>
              <a:t>Take out your PBA 2 to correct</a:t>
            </a:r>
          </a:p>
        </p:txBody>
      </p:sp>
    </p:spTree>
    <p:extLst>
      <p:ext uri="{BB962C8B-B14F-4D97-AF65-F5344CB8AC3E}">
        <p14:creationId xmlns:p14="http://schemas.microsoft.com/office/powerpoint/2010/main" val="667097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Unit 3 Exam</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Put away everything but a pencil</a:t>
            </a:r>
            <a:endParaRPr lang="en-US" dirty="0">
              <a:latin typeface="Eras Demi ITC" panose="020B0805030504020804" pitchFamily="34" charset="0"/>
            </a:endParaRPr>
          </a:p>
        </p:txBody>
      </p:sp>
    </p:spTree>
    <p:extLst>
      <p:ext uri="{BB962C8B-B14F-4D97-AF65-F5344CB8AC3E}">
        <p14:creationId xmlns:p14="http://schemas.microsoft.com/office/powerpoint/2010/main" val="8785686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Unit 3 Exam</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latin typeface="Eras Demi ITC" panose="020B0805030504020804" pitchFamily="34" charset="0"/>
              </a:rPr>
              <a:t>Take out your Unit 3 Exam to correct</a:t>
            </a:r>
          </a:p>
        </p:txBody>
      </p:sp>
    </p:spTree>
    <p:extLst>
      <p:ext uri="{BB962C8B-B14F-4D97-AF65-F5344CB8AC3E}">
        <p14:creationId xmlns:p14="http://schemas.microsoft.com/office/powerpoint/2010/main" val="40242986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Assignment(s)</a:t>
            </a:r>
          </a:p>
        </p:txBody>
      </p:sp>
      <p:sp>
        <p:nvSpPr>
          <p:cNvPr id="6" name="Content Placeholder 5"/>
          <p:cNvSpPr>
            <a:spLocks noGrp="1"/>
          </p:cNvSpPr>
          <p:nvPr>
            <p:ph sz="half" idx="2"/>
          </p:nvPr>
        </p:nvSpPr>
        <p:spPr>
          <a:xfrm>
            <a:off x="-1" y="1331353"/>
            <a:ext cx="6410739" cy="5526647"/>
          </a:xfrm>
        </p:spPr>
        <p:txBody>
          <a:bodyPr/>
          <a:lstStyle/>
          <a:p>
            <a:r>
              <a:rPr lang="en-US" dirty="0"/>
              <a:t>Homework 39 (Due 02/08/16)</a:t>
            </a:r>
          </a:p>
          <a:p>
            <a:pPr lvl="1"/>
            <a:r>
              <a:rPr lang="en-US" dirty="0"/>
              <a:t>SB page 303 #10-15 and SB page 306 #8-11 and SB page 312 #21-24</a:t>
            </a:r>
          </a:p>
          <a:p>
            <a:r>
              <a:rPr lang="en-US" dirty="0"/>
              <a:t>Quiz 4.1 Review Sheet </a:t>
            </a:r>
            <a:br>
              <a:rPr lang="en-US" dirty="0"/>
            </a:br>
            <a:r>
              <a:rPr lang="en-US" dirty="0"/>
              <a:t>(Due 02/04-05/16)</a:t>
            </a:r>
          </a:p>
          <a:p>
            <a:pPr marL="457200" lvl="1" indent="0">
              <a:buNone/>
            </a:pPr>
            <a:br>
              <a:rPr lang="en-US" dirty="0"/>
            </a:br>
            <a:br>
              <a:rPr lang="en-US" dirty="0"/>
            </a:br>
            <a:endParaRPr lang="en-US" dirty="0"/>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7673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Tasks</a:t>
            </a:r>
          </a:p>
        </p:txBody>
      </p:sp>
      <p:sp>
        <p:nvSpPr>
          <p:cNvPr id="3" name="Content Placeholder 2"/>
          <p:cNvSpPr>
            <a:spLocks noGrp="1"/>
          </p:cNvSpPr>
          <p:nvPr>
            <p:ph sz="half" idx="1"/>
          </p:nvPr>
        </p:nvSpPr>
        <p:spPr/>
        <p:txBody>
          <a:bodyPr/>
          <a:lstStyle/>
          <a:p>
            <a:r>
              <a:rPr lang="en-US" dirty="0"/>
              <a:t>Wrap-Up</a:t>
            </a:r>
          </a:p>
          <a:p>
            <a:r>
              <a:rPr lang="en-US" dirty="0"/>
              <a:t>Put Tests in Time Card</a:t>
            </a:r>
          </a:p>
        </p:txBody>
      </p:sp>
      <p:sp>
        <p:nvSpPr>
          <p:cNvPr id="4" name="Content Placeholder 3"/>
          <p:cNvSpPr>
            <a:spLocks noGrp="1"/>
          </p:cNvSpPr>
          <p:nvPr>
            <p:ph sz="half" idx="2"/>
          </p:nvPr>
        </p:nvSpPr>
        <p:spPr/>
        <p:txBody>
          <a:bodyPr/>
          <a:lstStyle/>
          <a:p>
            <a:r>
              <a:rPr lang="en-US" dirty="0"/>
              <a:t>Finish Homework 39</a:t>
            </a:r>
          </a:p>
          <a:p>
            <a:r>
              <a:rPr lang="en-US" dirty="0"/>
              <a:t>Work on Quiz 4.1 Review Sheet in preparation for Monday</a:t>
            </a:r>
          </a:p>
          <a:p>
            <a:r>
              <a:rPr lang="en-US" dirty="0"/>
              <a:t>Quiz 4.1 is 02/09-10/16</a:t>
            </a:r>
          </a:p>
        </p:txBody>
      </p:sp>
      <p:pic>
        <p:nvPicPr>
          <p:cNvPr id="4098" name="Picture 2" descr="http://www.clipartlord.com/wp-content/uploads/2015/03/checkli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590" y="2649662"/>
            <a:ext cx="2681906" cy="289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55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
        <p:nvSpPr>
          <p:cNvPr id="4" name="Title 3"/>
          <p:cNvSpPr>
            <a:spLocks noGrp="1"/>
          </p:cNvSpPr>
          <p:nvPr>
            <p:ph type="ctrTitle"/>
          </p:nvPr>
        </p:nvSpPr>
        <p:spPr/>
        <p:txBody>
          <a:bodyPr/>
          <a:lstStyle/>
          <a:p>
            <a:r>
              <a:rPr lang="en-US" dirty="0"/>
              <a:t>Quiz 4.1 Review Day </a:t>
            </a:r>
          </a:p>
        </p:txBody>
      </p:sp>
    </p:spTree>
    <p:extLst>
      <p:ext uri="{BB962C8B-B14F-4D97-AF65-F5344CB8AC3E}">
        <p14:creationId xmlns:p14="http://schemas.microsoft.com/office/powerpoint/2010/main" val="13324977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192207"/>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Quiz 4.1 Review Sheet</a:t>
            </a:r>
          </a:p>
          <a:p>
            <a:pPr lvl="1">
              <a:buFont typeface="Elder Futhark" panose="020B0603050302020204" pitchFamily="34" charset="0"/>
              <a:buChar char="j"/>
            </a:pPr>
            <a:r>
              <a:rPr lang="en-US" dirty="0"/>
              <a:t>Homework 39</a:t>
            </a:r>
          </a:p>
          <a:p>
            <a:pPr lvl="1">
              <a:buFont typeface="Elder Futhark" panose="020B0603050302020204" pitchFamily="34" charset="0"/>
              <a:buChar char="j"/>
            </a:pPr>
            <a:r>
              <a:rPr lang="en-US" dirty="0"/>
              <a:t>Assignment Log #2</a:t>
            </a:r>
          </a:p>
          <a:p>
            <a:pPr marL="0" indent="0">
              <a:buNone/>
            </a:pPr>
            <a:endParaRPr lang="en-US" sz="10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186417"/>
            <a:ext cx="6172200" cy="4295590"/>
          </a:xfrm>
        </p:spPr>
        <p:txBody>
          <a:bodyPr>
            <a:normAutofit/>
          </a:bodyPr>
          <a:lstStyle/>
          <a:p>
            <a:pPr marL="0" indent="0">
              <a:buNone/>
            </a:pPr>
            <a:r>
              <a:rPr lang="en-US" dirty="0">
                <a:solidFill>
                  <a:srgbClr val="FF0000"/>
                </a:solidFill>
              </a:rPr>
              <a:t>Assignment(s) Due Today</a:t>
            </a:r>
          </a:p>
          <a:p>
            <a:r>
              <a:rPr lang="en-US" dirty="0"/>
              <a:t>Keep on Desk until Reviewed</a:t>
            </a:r>
          </a:p>
          <a:p>
            <a:pPr lvl="1"/>
            <a:r>
              <a:rPr lang="en-US" dirty="0"/>
              <a:t>Homework 39</a:t>
            </a:r>
          </a:p>
          <a:p>
            <a:pPr lvl="2"/>
            <a:r>
              <a:rPr lang="en-US" dirty="0"/>
              <a:t>SB page 303 #10-15 and SB page 306 #8-11 and SB page 312 #21-24</a:t>
            </a:r>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 [5 minutes]</a:t>
            </a:r>
          </a:p>
          <a:p>
            <a:pPr marL="457200" lvl="1" indent="0">
              <a:buNone/>
            </a:pPr>
            <a:r>
              <a:rPr lang="en-US" dirty="0"/>
              <a:t>Update your Assignment Log #2.</a:t>
            </a:r>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8545499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complete the review sheet with complete accuracy.</a:t>
            </a:r>
          </a:p>
          <a:p>
            <a:pPr marL="514350" lvl="0" indent="-514350">
              <a:buFont typeface="+mj-lt"/>
              <a:buAutoNum type="arabicPeriod"/>
            </a:pPr>
            <a:r>
              <a:rPr lang="en-US" dirty="0"/>
              <a:t>Students will be able to complete test corrections.</a:t>
            </a:r>
          </a:p>
        </p:txBody>
      </p:sp>
      <p:pic>
        <p:nvPicPr>
          <p:cNvPr id="3080" name="Picture 8" descr="http://www.clker.com/cliparts/t/n/E/C/9/p/hockey-goal-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72609"/>
            <a:ext cx="2174329" cy="2385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15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not talk while another person is talking.</a:t>
            </a:r>
          </a:p>
          <a:p>
            <a:pPr marL="514350" lvl="0" indent="-514350">
              <a:buFont typeface="+mj-lt"/>
              <a:buAutoNum type="arabicPeriod"/>
            </a:pPr>
            <a:r>
              <a:rPr lang="en-US" dirty="0"/>
              <a:t>Students will stay off their phones during class.</a:t>
            </a:r>
          </a:p>
          <a:p>
            <a:pPr marL="514350" lvl="0" indent="-514350">
              <a:buFont typeface="+mj-lt"/>
              <a:buAutoNum type="arabicPeriod"/>
            </a:pPr>
            <a:r>
              <a:rPr lang="en-US" dirty="0"/>
              <a:t>Students will not eat, drink, or chew gum.</a:t>
            </a:r>
          </a:p>
          <a:p>
            <a:pPr marL="514350" lvl="0" indent="-514350">
              <a:buFont typeface="+mj-lt"/>
              <a:buAutoNum type="arabicPeriod"/>
            </a:pPr>
            <a:r>
              <a:rPr lang="en-US" dirty="0"/>
              <a:t>Students will stay in their seat during the lesson.</a:t>
            </a:r>
          </a:p>
          <a:p>
            <a:pPr marL="514350" lvl="0" indent="-514350">
              <a:buFont typeface="+mj-lt"/>
              <a:buAutoNum type="arabicPeriod"/>
            </a:pPr>
            <a:r>
              <a:rPr lang="en-US" dirty="0"/>
              <a:t>Students will sign out and take 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6346" y="3134443"/>
            <a:ext cx="2395021" cy="372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4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Lesson </a:t>
            </a:r>
            <a:r>
              <a:rPr lang="en-US" dirty="0"/>
              <a:t>41</a:t>
            </a:r>
            <a:r>
              <a:rPr lang="en-US" dirty="0">
                <a:latin typeface="Eras Demi ITC" panose="020B0805030504020804" pitchFamily="34" charset="0"/>
              </a:rPr>
              <a:t> – </a:t>
            </a:r>
            <a:r>
              <a:rPr lang="en-US" dirty="0"/>
              <a:t>Recursive</a:t>
            </a:r>
            <a:endParaRPr lang="en-US" dirty="0">
              <a:latin typeface="Eras Demi ITC" panose="020B0805030504020804" pitchFamily="34" charset="0"/>
            </a:endParaRP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9551775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192207"/>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Quiz 4.1 Review Sheet</a:t>
            </a:r>
          </a:p>
          <a:p>
            <a:pPr lvl="1">
              <a:buFont typeface="Elder Futhark" panose="020B0603050302020204" pitchFamily="34" charset="0"/>
              <a:buChar char="j"/>
            </a:pPr>
            <a:r>
              <a:rPr lang="en-US" dirty="0"/>
              <a:t>Assignment Log #2</a:t>
            </a:r>
          </a:p>
          <a:p>
            <a:pPr lvl="1">
              <a:buFont typeface="Elder Futhark" panose="020B0603050302020204" pitchFamily="34" charset="0"/>
              <a:buChar char="j"/>
            </a:pPr>
            <a:r>
              <a:rPr lang="en-US" dirty="0"/>
              <a:t>SB pages 315-319</a:t>
            </a:r>
          </a:p>
          <a:p>
            <a:pPr marL="0" indent="0">
              <a:buNone/>
            </a:pPr>
            <a:endParaRPr lang="en-US" sz="10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Lesson 41 Guided Notes</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186417"/>
            <a:ext cx="6172200" cy="4295590"/>
          </a:xfrm>
        </p:spPr>
        <p:txBody>
          <a:bodyPr>
            <a:normAutofit/>
          </a:bodyPr>
          <a:lstStyle/>
          <a:p>
            <a:pPr marL="0" indent="0">
              <a:buNone/>
            </a:pPr>
            <a:r>
              <a:rPr lang="en-US" dirty="0">
                <a:solidFill>
                  <a:srgbClr val="FF0000"/>
                </a:solidFill>
              </a:rPr>
              <a:t>Assignment(s) Due Today</a:t>
            </a:r>
          </a:p>
          <a:p>
            <a:r>
              <a:rPr lang="en-US" dirty="0"/>
              <a:t>Turn in to Time Card</a:t>
            </a:r>
          </a:p>
          <a:p>
            <a:pPr lvl="1"/>
            <a:r>
              <a:rPr lang="en-US" dirty="0"/>
              <a:t>Quiz 4.1 Review Sheet</a:t>
            </a:r>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 [5 minutes]</a:t>
            </a:r>
          </a:p>
          <a:p>
            <a:pPr marL="457200" lvl="1" indent="0">
              <a:buNone/>
            </a:pPr>
            <a:r>
              <a:rPr lang="en-US" dirty="0"/>
              <a:t>Update your Assignment Log #2 and study for the quiz independently.</a:t>
            </a:r>
          </a:p>
          <a:p>
            <a:pPr marL="457200" lvl="1" indent="0">
              <a:buFont typeface="Elder Futhark" panose="020B0603050302020204" pitchFamily="34" charset="0"/>
              <a:buNone/>
            </a:pPr>
            <a:endParaRPr lang="en-US" dirty="0"/>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18623568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Study Time [10 min]</a:t>
            </a:r>
          </a:p>
          <a:p>
            <a:pPr lvl="0"/>
            <a:r>
              <a:rPr lang="en-US" dirty="0"/>
              <a:t>Quiz 4.1 [30 min]</a:t>
            </a:r>
          </a:p>
          <a:p>
            <a:pPr lvl="0"/>
            <a:r>
              <a:rPr lang="en-US" dirty="0"/>
              <a:t>Agenda/Objectives [3 min]</a:t>
            </a:r>
          </a:p>
          <a:p>
            <a:pPr lvl="0"/>
            <a:r>
              <a:rPr lang="en-US" dirty="0"/>
              <a:t>Guided Notes and Practice [50 min]</a:t>
            </a:r>
          </a:p>
          <a:p>
            <a:pPr lvl="0"/>
            <a:r>
              <a:rPr lang="en-US" dirty="0"/>
              <a:t>Wrap-Up [3 min]</a:t>
            </a:r>
          </a:p>
        </p:txBody>
      </p:sp>
      <p:sp>
        <p:nvSpPr>
          <p:cNvPr id="6" name="Content Placeholder 2"/>
          <p:cNvSpPr>
            <a:spLocks noGrp="1"/>
          </p:cNvSpPr>
          <p:nvPr>
            <p:ph sz="half" idx="2"/>
          </p:nvPr>
        </p:nvSpPr>
        <p:spPr>
          <a:xfrm>
            <a:off x="6172200" y="1331352"/>
            <a:ext cx="6019800" cy="5526648"/>
          </a:xfrm>
        </p:spPr>
        <p:txBody>
          <a:bodyPr>
            <a:normAutofit/>
          </a:bodyPr>
          <a:lstStyle/>
          <a:p>
            <a:r>
              <a:rPr lang="en-US" dirty="0"/>
              <a:t>Recursive</a:t>
            </a:r>
          </a:p>
          <a:p>
            <a:pPr lvl="1"/>
            <a:r>
              <a:rPr lang="en-US" dirty="0"/>
              <a:t>Characterized by recurrence or repetition.</a:t>
            </a:r>
          </a:p>
        </p:txBody>
      </p:sp>
      <p:pic>
        <p:nvPicPr>
          <p:cNvPr id="2050" name="Picture 2" descr="http://images.clipartpanda.com/teacher-apple-clipart-red-appl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7" y="3568568"/>
            <a:ext cx="2371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19609" y="0"/>
            <a:ext cx="3724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ras Demi ITC" panose="020B0805030504020804" pitchFamily="34" charset="0"/>
                <a:ea typeface="+mj-ea"/>
                <a:cs typeface="+mj-cs"/>
              </a:defRPr>
            </a:lvl1pPr>
          </a:lstStyle>
          <a:p>
            <a:r>
              <a:rPr lang="en-US" dirty="0"/>
              <a:t>Apple Word</a:t>
            </a:r>
          </a:p>
        </p:txBody>
      </p:sp>
    </p:spTree>
    <p:extLst>
      <p:ext uri="{BB962C8B-B14F-4D97-AF65-F5344CB8AC3E}">
        <p14:creationId xmlns:p14="http://schemas.microsoft.com/office/powerpoint/2010/main" val="325958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circle(in)">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Unpacking Unit 4</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Put away everything but a pencil</a:t>
            </a:r>
            <a:endParaRPr lang="en-US" dirty="0">
              <a:latin typeface="Eras Demi ITC" panose="020B0805030504020804" pitchFamily="34" charset="0"/>
            </a:endParaRPr>
          </a:p>
        </p:txBody>
      </p:sp>
    </p:spTree>
    <p:extLst>
      <p:ext uri="{BB962C8B-B14F-4D97-AF65-F5344CB8AC3E}">
        <p14:creationId xmlns:p14="http://schemas.microsoft.com/office/powerpoint/2010/main" val="2074594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identify whether a sequence is arithmetic or geometric.</a:t>
            </a:r>
          </a:p>
          <a:p>
            <a:pPr marL="514350" lvl="0" indent="-514350">
              <a:buFont typeface="+mj-lt"/>
              <a:buAutoNum type="arabicPeriod"/>
            </a:pPr>
            <a:r>
              <a:rPr lang="en-US" dirty="0"/>
              <a:t>Students will be able to identify geometric sequences and the common ratio in a geometric sequence.</a:t>
            </a:r>
          </a:p>
          <a:p>
            <a:pPr marL="514350" lvl="0" indent="-514350">
              <a:buFont typeface="+mj-lt"/>
              <a:buAutoNum type="arabicPeriod"/>
            </a:pPr>
            <a:r>
              <a:rPr lang="en-US" dirty="0"/>
              <a:t>Students will be able to write the recursive formula and the explicit formula for a geometric sequence.</a:t>
            </a:r>
          </a:p>
        </p:txBody>
      </p:sp>
      <p:pic>
        <p:nvPicPr>
          <p:cNvPr id="3080" name="Picture 8" descr="http://www.clker.com/cliparts/t/n/E/C/9/p/hockey-goal-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72609"/>
            <a:ext cx="2174329" cy="2385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10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not talk while another person is talking.</a:t>
            </a:r>
          </a:p>
          <a:p>
            <a:pPr marL="514350" lvl="0" indent="-514350">
              <a:buFont typeface="+mj-lt"/>
              <a:buAutoNum type="arabicPeriod"/>
            </a:pPr>
            <a:r>
              <a:rPr lang="en-US" dirty="0"/>
              <a:t>Students will stay off their phones during class.</a:t>
            </a:r>
          </a:p>
          <a:p>
            <a:pPr marL="514350" lvl="0" indent="-514350">
              <a:buFont typeface="+mj-lt"/>
              <a:buAutoNum type="arabicPeriod"/>
            </a:pPr>
            <a:r>
              <a:rPr lang="en-US" dirty="0"/>
              <a:t>Students will not eat, drink, or chew gum.</a:t>
            </a:r>
          </a:p>
          <a:p>
            <a:pPr marL="514350" lvl="0" indent="-514350">
              <a:buFont typeface="+mj-lt"/>
              <a:buAutoNum type="arabicPeriod"/>
            </a:pPr>
            <a:r>
              <a:rPr lang="en-US" dirty="0"/>
              <a:t>Students will stay in their seat during the lesson.</a:t>
            </a:r>
          </a:p>
          <a:p>
            <a:pPr marL="514350" lvl="0" indent="-514350">
              <a:buFont typeface="+mj-lt"/>
              <a:buAutoNum type="arabicPeriod"/>
            </a:pPr>
            <a:r>
              <a:rPr lang="en-US" dirty="0"/>
              <a:t>Students will sign out and take 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6346" y="3134443"/>
            <a:ext cx="2395021" cy="372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9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Lesson 41 Guided Notes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Turn to page 1</a:t>
            </a:r>
            <a:endParaRPr lang="en-US" dirty="0">
              <a:latin typeface="Eras Demi ITC" panose="020B0805030504020804" pitchFamily="34" charset="0"/>
            </a:endParaRPr>
          </a:p>
        </p:txBody>
      </p:sp>
    </p:spTree>
    <p:extLst>
      <p:ext uri="{BB962C8B-B14F-4D97-AF65-F5344CB8AC3E}">
        <p14:creationId xmlns:p14="http://schemas.microsoft.com/office/powerpoint/2010/main" val="27543254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Assignment(s)</a:t>
            </a:r>
          </a:p>
        </p:txBody>
      </p:sp>
      <p:sp>
        <p:nvSpPr>
          <p:cNvPr id="6" name="Content Placeholder 5"/>
          <p:cNvSpPr>
            <a:spLocks noGrp="1"/>
          </p:cNvSpPr>
          <p:nvPr>
            <p:ph sz="half" idx="2"/>
          </p:nvPr>
        </p:nvSpPr>
        <p:spPr>
          <a:xfrm>
            <a:off x="-1" y="1331353"/>
            <a:ext cx="6410739" cy="5526647"/>
          </a:xfrm>
        </p:spPr>
        <p:txBody>
          <a:bodyPr/>
          <a:lstStyle/>
          <a:p>
            <a:r>
              <a:rPr lang="en-US" dirty="0"/>
              <a:t>Homework 41 (Due 02/11-12/16)</a:t>
            </a:r>
          </a:p>
          <a:p>
            <a:pPr lvl="1"/>
            <a:r>
              <a:rPr lang="en-US" dirty="0"/>
              <a:t>SB page 315 #7-10 and SB pages 316-319 #3-6, 13-15</a:t>
            </a:r>
            <a:br>
              <a:rPr lang="en-US" dirty="0"/>
            </a:br>
            <a:br>
              <a:rPr lang="en-US" dirty="0"/>
            </a:br>
            <a:endParaRPr lang="en-US" dirty="0"/>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6324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Tasks</a:t>
            </a:r>
          </a:p>
        </p:txBody>
      </p:sp>
      <p:sp>
        <p:nvSpPr>
          <p:cNvPr id="3" name="Content Placeholder 2"/>
          <p:cNvSpPr>
            <a:spLocks noGrp="1"/>
          </p:cNvSpPr>
          <p:nvPr>
            <p:ph sz="half" idx="1"/>
          </p:nvPr>
        </p:nvSpPr>
        <p:spPr/>
        <p:txBody>
          <a:bodyPr/>
          <a:lstStyle/>
          <a:p>
            <a:r>
              <a:rPr lang="en-US" dirty="0"/>
              <a:t>Wrap-Up</a:t>
            </a:r>
          </a:p>
        </p:txBody>
      </p:sp>
      <p:sp>
        <p:nvSpPr>
          <p:cNvPr id="4" name="Content Placeholder 3"/>
          <p:cNvSpPr>
            <a:spLocks noGrp="1"/>
          </p:cNvSpPr>
          <p:nvPr>
            <p:ph sz="half" idx="2"/>
          </p:nvPr>
        </p:nvSpPr>
        <p:spPr/>
        <p:txBody>
          <a:bodyPr/>
          <a:lstStyle/>
          <a:p>
            <a:r>
              <a:rPr lang="en-US" dirty="0"/>
              <a:t>Finish Homework 41</a:t>
            </a:r>
          </a:p>
          <a:p>
            <a:r>
              <a:rPr lang="en-US" dirty="0"/>
              <a:t>SpringBoard homework must be completed on a separate piece of paper with </a:t>
            </a:r>
            <a:r>
              <a:rPr lang="en-US"/>
              <a:t>the following:</a:t>
            </a:r>
            <a:endParaRPr lang="en-US" dirty="0"/>
          </a:p>
          <a:p>
            <a:pPr lvl="1"/>
            <a:r>
              <a:rPr lang="en-US" dirty="0"/>
              <a:t>Name</a:t>
            </a:r>
          </a:p>
          <a:p>
            <a:pPr lvl="1"/>
            <a:r>
              <a:rPr lang="en-US" dirty="0"/>
              <a:t>Class Period</a:t>
            </a:r>
          </a:p>
          <a:p>
            <a:pPr lvl="1"/>
            <a:r>
              <a:rPr lang="en-US" dirty="0"/>
              <a:t>Assignment Title (e.g., Homework 41)</a:t>
            </a:r>
          </a:p>
        </p:txBody>
      </p:sp>
      <p:pic>
        <p:nvPicPr>
          <p:cNvPr id="4098" name="Picture 2" descr="http://www.clipartlord.com/wp-content/uploads/2015/03/checkli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590" y="2649662"/>
            <a:ext cx="2681906" cy="289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20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Lesson </a:t>
            </a:r>
            <a:r>
              <a:rPr lang="en-US" dirty="0"/>
              <a:t>42</a:t>
            </a:r>
            <a:r>
              <a:rPr lang="en-US" dirty="0">
                <a:latin typeface="Eras Demi ITC" panose="020B0805030504020804" pitchFamily="34" charset="0"/>
              </a:rPr>
              <a:t> – </a:t>
            </a:r>
            <a:r>
              <a:rPr lang="en-US" dirty="0"/>
              <a:t>Hiatus</a:t>
            </a:r>
            <a:endParaRPr lang="en-US" dirty="0">
              <a:latin typeface="Eras Demi ITC" panose="020B0805030504020804" pitchFamily="34" charset="0"/>
            </a:endParaRP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32667228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192207"/>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Homework 41</a:t>
            </a:r>
          </a:p>
          <a:p>
            <a:pPr lvl="1">
              <a:buFont typeface="Elder Futhark" panose="020B0603050302020204" pitchFamily="34" charset="0"/>
              <a:buChar char="j"/>
            </a:pPr>
            <a:r>
              <a:rPr lang="en-US" dirty="0"/>
              <a:t>Assignment Log #2</a:t>
            </a:r>
          </a:p>
          <a:p>
            <a:pPr lvl="1">
              <a:buFont typeface="Elder Futhark" panose="020B0603050302020204" pitchFamily="34" charset="0"/>
              <a:buChar char="j"/>
            </a:pPr>
            <a:r>
              <a:rPr lang="en-US" dirty="0"/>
              <a:t>Unit 3 Test Corrections</a:t>
            </a:r>
          </a:p>
          <a:p>
            <a:pPr marL="0" indent="0">
              <a:buNone/>
            </a:pPr>
            <a:endParaRPr lang="en-US" sz="10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Lesson 42 Guided Notes</a:t>
            </a:r>
          </a:p>
          <a:p>
            <a:pPr lvl="1">
              <a:buFont typeface="Elder Futhark" panose="020B0603050302020204" pitchFamily="34" charset="0"/>
              <a:buChar char="j"/>
            </a:pPr>
            <a:r>
              <a:rPr lang="en-US" dirty="0"/>
              <a:t>Unit 3 Exam</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186417"/>
            <a:ext cx="6172200" cy="4295590"/>
          </a:xfrm>
        </p:spPr>
        <p:txBody>
          <a:bodyPr>
            <a:normAutofit/>
          </a:bodyPr>
          <a:lstStyle/>
          <a:p>
            <a:pPr marL="0" indent="0">
              <a:buNone/>
            </a:pPr>
            <a:r>
              <a:rPr lang="en-US" dirty="0">
                <a:solidFill>
                  <a:srgbClr val="FF0000"/>
                </a:solidFill>
              </a:rPr>
              <a:t>Assignment(s) Due Today</a:t>
            </a:r>
          </a:p>
          <a:p>
            <a:r>
              <a:rPr lang="en-US" dirty="0"/>
              <a:t>Keep on Desk until Reviewed</a:t>
            </a:r>
          </a:p>
          <a:p>
            <a:pPr lvl="1"/>
            <a:r>
              <a:rPr lang="en-US" dirty="0"/>
              <a:t>Lesson 41 Homework SB page 315 #7-10 and SB pages 316-319 #3-6, 13-15</a:t>
            </a:r>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 [5 minutes]</a:t>
            </a:r>
          </a:p>
          <a:p>
            <a:pPr marL="457200" lvl="1" indent="0">
              <a:buNone/>
            </a:pPr>
            <a:r>
              <a:rPr lang="en-US" dirty="0"/>
              <a:t>Complete the warm-up on the Lesson 39 Guided Notes and update your Assignment Log #2.</a:t>
            </a:r>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23948309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Warm-Up [10 min]</a:t>
            </a:r>
          </a:p>
          <a:p>
            <a:pPr lvl="0"/>
            <a:r>
              <a:rPr lang="en-US" dirty="0"/>
              <a:t>Agenda/Objectives [3 min]</a:t>
            </a:r>
          </a:p>
          <a:p>
            <a:pPr lvl="0"/>
            <a:r>
              <a:rPr lang="en-US" dirty="0"/>
              <a:t>Review Lesson 41 [10 min]</a:t>
            </a:r>
          </a:p>
          <a:p>
            <a:pPr lvl="0"/>
            <a:r>
              <a:rPr lang="en-US" dirty="0"/>
              <a:t>Rally Robin [20 min]</a:t>
            </a:r>
          </a:p>
          <a:p>
            <a:pPr lvl="0"/>
            <a:r>
              <a:rPr lang="en-US" dirty="0"/>
              <a:t>Guided Notes and Practice [20 min]</a:t>
            </a:r>
          </a:p>
          <a:p>
            <a:pPr lvl="0"/>
            <a:r>
              <a:rPr lang="en-US" dirty="0"/>
              <a:t>Unit 3 Test Corrections [30 min]</a:t>
            </a:r>
          </a:p>
          <a:p>
            <a:pPr lvl="0"/>
            <a:r>
              <a:rPr lang="en-US" dirty="0"/>
              <a:t>Wrap-Up [5 min]</a:t>
            </a:r>
          </a:p>
        </p:txBody>
      </p:sp>
      <p:sp>
        <p:nvSpPr>
          <p:cNvPr id="6" name="Content Placeholder 2"/>
          <p:cNvSpPr>
            <a:spLocks noGrp="1"/>
          </p:cNvSpPr>
          <p:nvPr>
            <p:ph sz="half" idx="2"/>
          </p:nvPr>
        </p:nvSpPr>
        <p:spPr>
          <a:xfrm>
            <a:off x="6172200" y="1331352"/>
            <a:ext cx="6019800" cy="5526648"/>
          </a:xfrm>
        </p:spPr>
        <p:txBody>
          <a:bodyPr>
            <a:normAutofit/>
          </a:bodyPr>
          <a:lstStyle/>
          <a:p>
            <a:r>
              <a:rPr lang="en-US" dirty="0"/>
              <a:t>Hiatus</a:t>
            </a:r>
          </a:p>
          <a:p>
            <a:pPr lvl="1"/>
            <a:r>
              <a:rPr lang="en-US" dirty="0"/>
              <a:t>A break or interruption in the continuity of something such as a work, series, or action.</a:t>
            </a:r>
          </a:p>
        </p:txBody>
      </p:sp>
      <p:pic>
        <p:nvPicPr>
          <p:cNvPr id="2050" name="Picture 2" descr="http://images.clipartpanda.com/teacher-apple-clipart-red-appl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7" y="3568568"/>
            <a:ext cx="2371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19609" y="0"/>
            <a:ext cx="3724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ras Demi ITC" panose="020B0805030504020804" pitchFamily="34" charset="0"/>
                <a:ea typeface="+mj-ea"/>
                <a:cs typeface="+mj-cs"/>
              </a:defRPr>
            </a:lvl1pPr>
          </a:lstStyle>
          <a:p>
            <a:r>
              <a:rPr lang="en-US" dirty="0"/>
              <a:t>Apple Word</a:t>
            </a:r>
          </a:p>
        </p:txBody>
      </p:sp>
    </p:spTree>
    <p:extLst>
      <p:ext uri="{BB962C8B-B14F-4D97-AF65-F5344CB8AC3E}">
        <p14:creationId xmlns:p14="http://schemas.microsoft.com/office/powerpoint/2010/main" val="234171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circle(in)">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identify whether a function is an exponential function.</a:t>
            </a:r>
          </a:p>
          <a:p>
            <a:pPr marL="514350" lvl="0" indent="-514350">
              <a:buFont typeface="+mj-lt"/>
              <a:buAutoNum type="arabicPeriod"/>
            </a:pPr>
            <a:r>
              <a:rPr lang="en-US" dirty="0"/>
              <a:t>Students will be able to identify the components of an exponential function based on the definition of an exponential function.</a:t>
            </a:r>
          </a:p>
        </p:txBody>
      </p:sp>
      <p:pic>
        <p:nvPicPr>
          <p:cNvPr id="3080" name="Picture 8" descr="http://www.clker.com/cliparts/t/n/E/C/9/p/hockey-goal-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72609"/>
            <a:ext cx="2174329" cy="2385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29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not talk while another person is talking.</a:t>
            </a:r>
          </a:p>
          <a:p>
            <a:pPr marL="514350" lvl="0" indent="-514350">
              <a:buFont typeface="+mj-lt"/>
              <a:buAutoNum type="arabicPeriod"/>
            </a:pPr>
            <a:r>
              <a:rPr lang="en-US" dirty="0"/>
              <a:t>Students will stay off their phones during class.</a:t>
            </a:r>
          </a:p>
          <a:p>
            <a:pPr marL="514350" lvl="0" indent="-514350">
              <a:buFont typeface="+mj-lt"/>
              <a:buAutoNum type="arabicPeriod"/>
            </a:pPr>
            <a:r>
              <a:rPr lang="en-US" dirty="0"/>
              <a:t>Students will not eat, drink, or chew gum.</a:t>
            </a:r>
          </a:p>
          <a:p>
            <a:pPr marL="514350" lvl="0" indent="-514350">
              <a:buFont typeface="+mj-lt"/>
              <a:buAutoNum type="arabicPeriod"/>
            </a:pPr>
            <a:r>
              <a:rPr lang="en-US" dirty="0"/>
              <a:t>Students will stay in their seat during the lesson.</a:t>
            </a:r>
          </a:p>
          <a:p>
            <a:pPr marL="514350" lvl="0" indent="-514350">
              <a:buFont typeface="+mj-lt"/>
              <a:buAutoNum type="arabicPeriod"/>
            </a:pPr>
            <a:r>
              <a:rPr lang="en-US" dirty="0"/>
              <a:t>Students will sign out and take 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6346" y="3134443"/>
            <a:ext cx="2395021" cy="372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67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Assignments</a:t>
            </a:r>
          </a:p>
        </p:txBody>
      </p:sp>
      <p:sp>
        <p:nvSpPr>
          <p:cNvPr id="6" name="Content Placeholder 5"/>
          <p:cNvSpPr>
            <a:spLocks noGrp="1"/>
          </p:cNvSpPr>
          <p:nvPr>
            <p:ph sz="half" idx="2"/>
          </p:nvPr>
        </p:nvSpPr>
        <p:spPr>
          <a:xfrm>
            <a:off x="0" y="1331353"/>
            <a:ext cx="6172200" cy="5526647"/>
          </a:xfrm>
        </p:spPr>
        <p:txBody>
          <a:bodyPr/>
          <a:lstStyle/>
          <a:p>
            <a:r>
              <a:rPr lang="en-US" b="1" dirty="0"/>
              <a:t>Unit 4 Pre-Assessment </a:t>
            </a:r>
            <a:br>
              <a:rPr lang="en-US" b="1" dirty="0"/>
            </a:br>
            <a:r>
              <a:rPr lang="en-US" b="1" dirty="0"/>
              <a:t>(Due 01/25/16)</a:t>
            </a:r>
          </a:p>
          <a:p>
            <a:pPr lvl="1"/>
            <a:r>
              <a:rPr lang="en-US" dirty="0"/>
              <a:t>SB page 286 #1-10</a:t>
            </a:r>
          </a:p>
          <a:p>
            <a:r>
              <a:rPr lang="en-US" b="1" dirty="0"/>
              <a:t>Assignment Log #1  Check</a:t>
            </a:r>
            <a:br>
              <a:rPr lang="en-US" b="1" dirty="0"/>
            </a:br>
            <a:r>
              <a:rPr lang="en-US" b="1" dirty="0"/>
              <a:t>(Due 01/25/16)</a:t>
            </a:r>
            <a:br>
              <a:rPr lang="en-US" dirty="0"/>
            </a:br>
            <a:br>
              <a:rPr lang="en-US" dirty="0"/>
            </a:br>
            <a:endParaRPr lang="en-US" dirty="0"/>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3801"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9462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Lesson 42 Guided Notes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Turn to page 2</a:t>
            </a:r>
            <a:endParaRPr lang="en-US" dirty="0">
              <a:latin typeface="Eras Demi ITC" panose="020B0805030504020804" pitchFamily="34" charset="0"/>
            </a:endParaRPr>
          </a:p>
        </p:txBody>
      </p:sp>
    </p:spTree>
    <p:extLst>
      <p:ext uri="{BB962C8B-B14F-4D97-AF65-F5344CB8AC3E}">
        <p14:creationId xmlns:p14="http://schemas.microsoft.com/office/powerpoint/2010/main" val="37174625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Assignment(s)</a:t>
            </a:r>
          </a:p>
        </p:txBody>
      </p:sp>
      <p:sp>
        <p:nvSpPr>
          <p:cNvPr id="6" name="Content Placeholder 5"/>
          <p:cNvSpPr>
            <a:spLocks noGrp="1"/>
          </p:cNvSpPr>
          <p:nvPr>
            <p:ph sz="half" idx="2"/>
          </p:nvPr>
        </p:nvSpPr>
        <p:spPr>
          <a:xfrm>
            <a:off x="-1" y="1331353"/>
            <a:ext cx="6410739" cy="5526647"/>
          </a:xfrm>
        </p:spPr>
        <p:txBody>
          <a:bodyPr/>
          <a:lstStyle/>
          <a:p>
            <a:r>
              <a:rPr lang="en-US" dirty="0"/>
              <a:t>Homework 42 (Due 02/22/16)</a:t>
            </a:r>
          </a:p>
          <a:p>
            <a:pPr lvl="1"/>
            <a:r>
              <a:rPr lang="en-US" dirty="0"/>
              <a:t>Write down five exponential functions and identify the values of a, b, the domain, and the range for each exponential function.  Then, write five functions that are not exponential functions and explain why they are not exponential functions.  Note that you will have to solve these functions for a later assignment.</a:t>
            </a:r>
            <a:br>
              <a:rPr lang="en-US" dirty="0"/>
            </a:br>
            <a:br>
              <a:rPr lang="en-US" dirty="0"/>
            </a:br>
            <a:endParaRPr lang="en-US" dirty="0"/>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3531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Tasks</a:t>
            </a:r>
          </a:p>
        </p:txBody>
      </p:sp>
      <p:sp>
        <p:nvSpPr>
          <p:cNvPr id="3" name="Content Placeholder 2"/>
          <p:cNvSpPr>
            <a:spLocks noGrp="1"/>
          </p:cNvSpPr>
          <p:nvPr>
            <p:ph sz="half" idx="1"/>
          </p:nvPr>
        </p:nvSpPr>
        <p:spPr/>
        <p:txBody>
          <a:bodyPr/>
          <a:lstStyle/>
          <a:p>
            <a:r>
              <a:rPr lang="en-US" dirty="0"/>
              <a:t>Wrap-Up</a:t>
            </a:r>
          </a:p>
        </p:txBody>
      </p:sp>
      <p:sp>
        <p:nvSpPr>
          <p:cNvPr id="4" name="Content Placeholder 3"/>
          <p:cNvSpPr>
            <a:spLocks noGrp="1"/>
          </p:cNvSpPr>
          <p:nvPr>
            <p:ph sz="half" idx="2"/>
          </p:nvPr>
        </p:nvSpPr>
        <p:spPr>
          <a:xfrm>
            <a:off x="6019800" y="1331353"/>
            <a:ext cx="6172200" cy="5526647"/>
          </a:xfrm>
        </p:spPr>
        <p:txBody>
          <a:bodyPr/>
          <a:lstStyle/>
          <a:p>
            <a:r>
              <a:rPr lang="en-US" dirty="0"/>
              <a:t>Finish Homework 42</a:t>
            </a:r>
          </a:p>
          <a:p>
            <a:r>
              <a:rPr lang="en-US" dirty="0"/>
              <a:t>Homework must be completed on a separate piece of paper with the following:</a:t>
            </a:r>
          </a:p>
          <a:p>
            <a:pPr lvl="1"/>
            <a:r>
              <a:rPr lang="en-US" dirty="0"/>
              <a:t>Name</a:t>
            </a:r>
          </a:p>
          <a:p>
            <a:pPr lvl="1"/>
            <a:r>
              <a:rPr lang="en-US" dirty="0"/>
              <a:t>Class Period</a:t>
            </a:r>
          </a:p>
          <a:p>
            <a:pPr lvl="1"/>
            <a:r>
              <a:rPr lang="en-US" dirty="0"/>
              <a:t>Assignment Title (e.g., Homework 42)</a:t>
            </a:r>
          </a:p>
        </p:txBody>
      </p:sp>
      <p:pic>
        <p:nvPicPr>
          <p:cNvPr id="4098" name="Picture 2" descr="http://www.clipartlord.com/wp-content/uploads/2015/03/checkli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590" y="2649662"/>
            <a:ext cx="2681906" cy="289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15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Quiz 4.1 Test Corrections</a:t>
            </a: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4351210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192207"/>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Lesson 41 Homework</a:t>
            </a:r>
          </a:p>
          <a:p>
            <a:pPr lvl="1">
              <a:buFont typeface="Elder Futhark" panose="020B0603050302020204" pitchFamily="34" charset="0"/>
              <a:buChar char="j"/>
            </a:pPr>
            <a:r>
              <a:rPr lang="en-US" dirty="0"/>
              <a:t>Lesson 42 Homework</a:t>
            </a:r>
          </a:p>
          <a:p>
            <a:pPr lvl="1">
              <a:buFont typeface="Elder Futhark" panose="020B0603050302020204" pitchFamily="34" charset="0"/>
              <a:buChar char="j"/>
            </a:pPr>
            <a:r>
              <a:rPr lang="en-US" dirty="0"/>
              <a:t>Assignment Log #2</a:t>
            </a:r>
          </a:p>
          <a:p>
            <a:pPr marL="0" indent="0">
              <a:buNone/>
            </a:pPr>
            <a:endParaRPr lang="en-US" sz="10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Quiz 4.1 Test Correction Warm-Up</a:t>
            </a:r>
          </a:p>
          <a:p>
            <a:pPr lvl="1">
              <a:buFont typeface="Elder Futhark" panose="020B0603050302020204" pitchFamily="34" charset="0"/>
              <a:buChar char="j"/>
            </a:pPr>
            <a:r>
              <a:rPr lang="en-US" dirty="0"/>
              <a:t>Quiz 4.1</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186417"/>
            <a:ext cx="6172200" cy="4295590"/>
          </a:xfrm>
        </p:spPr>
        <p:txBody>
          <a:bodyPr>
            <a:normAutofit/>
          </a:bodyPr>
          <a:lstStyle/>
          <a:p>
            <a:pPr marL="0" indent="0">
              <a:buNone/>
            </a:pPr>
            <a:r>
              <a:rPr lang="en-US" dirty="0">
                <a:solidFill>
                  <a:srgbClr val="FF0000"/>
                </a:solidFill>
              </a:rPr>
              <a:t>Assignment(s) Due Today</a:t>
            </a:r>
          </a:p>
          <a:p>
            <a:r>
              <a:rPr lang="en-US" dirty="0"/>
              <a:t>Turn in to Time Card</a:t>
            </a:r>
          </a:p>
          <a:p>
            <a:pPr lvl="1"/>
            <a:r>
              <a:rPr lang="en-US" dirty="0"/>
              <a:t>Lesson 41 Homework SB page 315 #7-10 and SB pages 316-319 #3-6, 13-15</a:t>
            </a:r>
          </a:p>
          <a:p>
            <a:pPr lvl="1"/>
            <a:r>
              <a:rPr lang="en-US" dirty="0"/>
              <a:t>Lesson 42 Homework</a:t>
            </a:r>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 [5 minutes]</a:t>
            </a:r>
          </a:p>
          <a:p>
            <a:pPr marL="457200" lvl="1" indent="0">
              <a:buNone/>
            </a:pPr>
            <a:r>
              <a:rPr lang="en-US" dirty="0"/>
              <a:t>Complete the warm-up on the Quiz 4.1 Test Correction and update your Assignment Log #2.</a:t>
            </a:r>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29797292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Warm-Up [15 min]</a:t>
            </a:r>
          </a:p>
          <a:p>
            <a:pPr lvl="0"/>
            <a:r>
              <a:rPr lang="en-US" dirty="0"/>
              <a:t>Agenda/Objectives [3 min]</a:t>
            </a:r>
          </a:p>
          <a:p>
            <a:pPr lvl="0"/>
            <a:r>
              <a:rPr lang="en-US" dirty="0"/>
              <a:t>Quiz 4.1 Test Corrections [25 min]</a:t>
            </a:r>
          </a:p>
          <a:p>
            <a:pPr lvl="0"/>
            <a:r>
              <a:rPr lang="en-US" dirty="0"/>
              <a:t>Wrap-Up [3 min]</a:t>
            </a:r>
          </a:p>
        </p:txBody>
      </p:sp>
      <p:sp>
        <p:nvSpPr>
          <p:cNvPr id="6" name="Content Placeholder 2"/>
          <p:cNvSpPr>
            <a:spLocks noGrp="1"/>
          </p:cNvSpPr>
          <p:nvPr>
            <p:ph sz="half" idx="2"/>
          </p:nvPr>
        </p:nvSpPr>
        <p:spPr>
          <a:xfrm>
            <a:off x="6172200" y="1331352"/>
            <a:ext cx="6019800" cy="5526648"/>
          </a:xfrm>
        </p:spPr>
        <p:txBody>
          <a:bodyPr>
            <a:normAutofit/>
          </a:bodyPr>
          <a:lstStyle/>
          <a:p>
            <a:r>
              <a:rPr lang="en-US" dirty="0"/>
              <a:t>Review</a:t>
            </a:r>
          </a:p>
        </p:txBody>
      </p:sp>
      <p:pic>
        <p:nvPicPr>
          <p:cNvPr id="2050" name="Picture 2" descr="http://images.clipartpanda.com/teacher-apple-clipart-red-appl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7" y="3568568"/>
            <a:ext cx="2371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19609" y="0"/>
            <a:ext cx="3724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ras Demi ITC" panose="020B0805030504020804" pitchFamily="34" charset="0"/>
                <a:ea typeface="+mj-ea"/>
                <a:cs typeface="+mj-cs"/>
              </a:defRPr>
            </a:lvl1pPr>
          </a:lstStyle>
          <a:p>
            <a:r>
              <a:rPr lang="en-US" dirty="0"/>
              <a:t>Apple Word</a:t>
            </a:r>
          </a:p>
        </p:txBody>
      </p:sp>
    </p:spTree>
    <p:extLst>
      <p:ext uri="{BB962C8B-B14F-4D97-AF65-F5344CB8AC3E}">
        <p14:creationId xmlns:p14="http://schemas.microsoft.com/office/powerpoint/2010/main" val="54726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circle(in)">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correct their Quiz 4.1 errors.</a:t>
            </a:r>
          </a:p>
        </p:txBody>
      </p:sp>
      <p:pic>
        <p:nvPicPr>
          <p:cNvPr id="3080" name="Picture 8" descr="http://www.clker.com/cliparts/t/n/E/C/9/p/hockey-goal-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72609"/>
            <a:ext cx="2174329" cy="2385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08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not talk while another person is talking.</a:t>
            </a:r>
          </a:p>
          <a:p>
            <a:pPr marL="514350" lvl="0" indent="-514350">
              <a:buFont typeface="+mj-lt"/>
              <a:buAutoNum type="arabicPeriod"/>
            </a:pPr>
            <a:r>
              <a:rPr lang="en-US" dirty="0"/>
              <a:t>Students will stay off their phones during class.</a:t>
            </a:r>
          </a:p>
          <a:p>
            <a:pPr marL="514350" lvl="0" indent="-514350">
              <a:buFont typeface="+mj-lt"/>
              <a:buAutoNum type="arabicPeriod"/>
            </a:pPr>
            <a:r>
              <a:rPr lang="en-US" dirty="0"/>
              <a:t>Students will not eat, drink, or chew gum.</a:t>
            </a:r>
          </a:p>
          <a:p>
            <a:pPr marL="514350" lvl="0" indent="-514350">
              <a:buFont typeface="+mj-lt"/>
              <a:buAutoNum type="arabicPeriod"/>
            </a:pPr>
            <a:r>
              <a:rPr lang="en-US" dirty="0"/>
              <a:t>Students will stay in their seat during the lesson.</a:t>
            </a:r>
          </a:p>
          <a:p>
            <a:pPr marL="514350" lvl="0" indent="-514350">
              <a:buFont typeface="+mj-lt"/>
              <a:buAutoNum type="arabicPeriod"/>
            </a:pPr>
            <a:r>
              <a:rPr lang="en-US" dirty="0"/>
              <a:t>Students will sign out and take 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6346" y="3134443"/>
            <a:ext cx="2395021" cy="372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38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Quiz 4.1 Test Corrections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Take out your Quiz 4.1 and take out a piece of paper</a:t>
            </a:r>
            <a:endParaRPr lang="en-US" dirty="0">
              <a:latin typeface="Eras Demi ITC" panose="020B0805030504020804" pitchFamily="34" charset="0"/>
            </a:endParaRPr>
          </a:p>
        </p:txBody>
      </p:sp>
    </p:spTree>
    <p:extLst>
      <p:ext uri="{BB962C8B-B14F-4D97-AF65-F5344CB8AC3E}">
        <p14:creationId xmlns:p14="http://schemas.microsoft.com/office/powerpoint/2010/main" val="25155786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Assignment(s)</a:t>
            </a:r>
          </a:p>
        </p:txBody>
      </p:sp>
      <p:sp>
        <p:nvSpPr>
          <p:cNvPr id="6" name="Content Placeholder 5"/>
          <p:cNvSpPr>
            <a:spLocks noGrp="1"/>
          </p:cNvSpPr>
          <p:nvPr>
            <p:ph sz="half" idx="2"/>
          </p:nvPr>
        </p:nvSpPr>
        <p:spPr>
          <a:xfrm>
            <a:off x="-1" y="1331353"/>
            <a:ext cx="6410739" cy="5526647"/>
          </a:xfrm>
        </p:spPr>
        <p:txBody>
          <a:bodyPr/>
          <a:lstStyle/>
          <a:p>
            <a:r>
              <a:rPr lang="en-US" b="1" dirty="0"/>
              <a:t>Quiz 4.1 Test Corrections</a:t>
            </a:r>
            <a:br>
              <a:rPr lang="en-US" b="1" dirty="0"/>
            </a:br>
            <a:r>
              <a:rPr lang="en-US" b="1" dirty="0"/>
              <a:t>(Due 02/23-24/16)</a:t>
            </a:r>
            <a:endParaRPr lang="en-US" dirty="0"/>
          </a:p>
          <a:p>
            <a:pPr lvl="1"/>
            <a:r>
              <a:rPr lang="en-US" dirty="0"/>
              <a:t>Redo any questions that received less than full points on a separate piece of paper.</a:t>
            </a:r>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088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Lesson 35 – Exponential</a:t>
            </a: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21825636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Tasks</a:t>
            </a:r>
          </a:p>
        </p:txBody>
      </p:sp>
      <p:sp>
        <p:nvSpPr>
          <p:cNvPr id="3" name="Content Placeholder 2"/>
          <p:cNvSpPr>
            <a:spLocks noGrp="1"/>
          </p:cNvSpPr>
          <p:nvPr>
            <p:ph sz="half" idx="1"/>
          </p:nvPr>
        </p:nvSpPr>
        <p:spPr/>
        <p:txBody>
          <a:bodyPr/>
          <a:lstStyle/>
          <a:p>
            <a:r>
              <a:rPr lang="en-US" dirty="0"/>
              <a:t>Wrap-Up</a:t>
            </a:r>
          </a:p>
        </p:txBody>
      </p:sp>
      <p:sp>
        <p:nvSpPr>
          <p:cNvPr id="4" name="Content Placeholder 3"/>
          <p:cNvSpPr>
            <a:spLocks noGrp="1"/>
          </p:cNvSpPr>
          <p:nvPr>
            <p:ph sz="half" idx="2"/>
          </p:nvPr>
        </p:nvSpPr>
        <p:spPr>
          <a:xfrm>
            <a:off x="6019800" y="1331353"/>
            <a:ext cx="6172200" cy="5526647"/>
          </a:xfrm>
        </p:spPr>
        <p:txBody>
          <a:bodyPr/>
          <a:lstStyle/>
          <a:p>
            <a:r>
              <a:rPr lang="en-US" dirty="0"/>
              <a:t>Finish Quiz 4.1 Test Corrections</a:t>
            </a:r>
          </a:p>
          <a:p>
            <a:r>
              <a:rPr lang="en-US" dirty="0"/>
              <a:t>Rally schedule next week!</a:t>
            </a:r>
          </a:p>
          <a:p>
            <a:r>
              <a:rPr lang="en-US" dirty="0"/>
              <a:t>Tutorial appointments</a:t>
            </a:r>
          </a:p>
          <a:p>
            <a:r>
              <a:rPr lang="en-US" dirty="0"/>
              <a:t>To be eligible to receive full credit on the homework, homework must:</a:t>
            </a:r>
          </a:p>
          <a:p>
            <a:pPr lvl="1"/>
            <a:r>
              <a:rPr lang="en-US" dirty="0"/>
              <a:t>Be completed on a separate piece of paper</a:t>
            </a:r>
          </a:p>
          <a:p>
            <a:pPr lvl="1"/>
            <a:r>
              <a:rPr lang="en-US" dirty="0"/>
              <a:t>Have your full name</a:t>
            </a:r>
          </a:p>
          <a:p>
            <a:pPr lvl="1"/>
            <a:r>
              <a:rPr lang="en-US" dirty="0"/>
              <a:t>Have the class period</a:t>
            </a:r>
          </a:p>
          <a:p>
            <a:pPr lvl="1"/>
            <a:r>
              <a:rPr lang="en-US" dirty="0"/>
              <a:t>Have the assignment title (e.g., Homework 42)</a:t>
            </a:r>
          </a:p>
        </p:txBody>
      </p:sp>
      <p:pic>
        <p:nvPicPr>
          <p:cNvPr id="4098" name="Picture 2" descr="http://www.clipartlord.com/wp-content/uploads/2015/03/checkli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590" y="2649662"/>
            <a:ext cx="2681906" cy="289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44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Lesson </a:t>
            </a:r>
            <a:r>
              <a:rPr lang="en-US" dirty="0"/>
              <a:t>43</a:t>
            </a:r>
            <a:r>
              <a:rPr lang="en-US" dirty="0">
                <a:latin typeface="Eras Demi ITC" panose="020B0805030504020804" pitchFamily="34" charset="0"/>
              </a:rPr>
              <a:t> – </a:t>
            </a:r>
            <a:r>
              <a:rPr lang="en-US" dirty="0"/>
              <a:t>Decay</a:t>
            </a:r>
            <a:endParaRPr lang="en-US" dirty="0">
              <a:latin typeface="Eras Demi ITC" panose="020B0805030504020804" pitchFamily="34" charset="0"/>
            </a:endParaRP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14712192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5" name="Content Placeholder 4"/>
          <p:cNvSpPr>
            <a:spLocks noGrp="1"/>
          </p:cNvSpPr>
          <p:nvPr>
            <p:ph sz="half" idx="1"/>
          </p:nvPr>
        </p:nvSpPr>
        <p:spPr>
          <a:xfrm>
            <a:off x="0" y="1192207"/>
            <a:ext cx="6019800" cy="4289800"/>
          </a:xfrm>
        </p:spPr>
        <p:txBody>
          <a:bodyPr>
            <a:normAutofit/>
          </a:bodyPr>
          <a:lstStyle/>
          <a:p>
            <a:pPr marL="0" indent="0">
              <a:buNone/>
            </a:pPr>
            <a:r>
              <a:rPr lang="en-US" dirty="0">
                <a:solidFill>
                  <a:srgbClr val="0070C0"/>
                </a:solidFill>
              </a:rPr>
              <a:t>Backpack</a:t>
            </a:r>
          </a:p>
          <a:p>
            <a:pPr lvl="1">
              <a:buFont typeface="Elder Futhark" panose="020B0603050302020204" pitchFamily="34" charset="0"/>
              <a:buChar char="j"/>
            </a:pPr>
            <a:r>
              <a:rPr lang="en-US" dirty="0"/>
              <a:t>Quiz 4.1 Test Corrections</a:t>
            </a:r>
          </a:p>
          <a:p>
            <a:pPr lvl="1">
              <a:buFont typeface="Elder Futhark" panose="020B0603050302020204" pitchFamily="34" charset="0"/>
              <a:buChar char="j"/>
            </a:pPr>
            <a:r>
              <a:rPr lang="en-US" dirty="0"/>
              <a:t>Assignment Log #2</a:t>
            </a:r>
          </a:p>
          <a:p>
            <a:pPr lvl="1">
              <a:buFont typeface="Elder Futhark" panose="020B0603050302020204" pitchFamily="34" charset="0"/>
              <a:buChar char="j"/>
            </a:pPr>
            <a:r>
              <a:rPr lang="en-US" dirty="0"/>
              <a:t>SB pages 325-332</a:t>
            </a:r>
          </a:p>
          <a:p>
            <a:pPr marL="0" indent="0">
              <a:buNone/>
            </a:pPr>
            <a:endParaRPr lang="en-US" sz="1000" dirty="0">
              <a:solidFill>
                <a:srgbClr val="0070C0"/>
              </a:solidFill>
            </a:endParaRPr>
          </a:p>
          <a:p>
            <a:pPr marL="0" indent="0">
              <a:buNone/>
            </a:pPr>
            <a:r>
              <a:rPr lang="en-US" dirty="0">
                <a:solidFill>
                  <a:srgbClr val="0070C0"/>
                </a:solidFill>
              </a:rPr>
              <a:t>Mailbox</a:t>
            </a:r>
          </a:p>
          <a:p>
            <a:pPr lvl="1">
              <a:buFont typeface="Elder Futhark" panose="020B0603050302020204" pitchFamily="34" charset="0"/>
              <a:buChar char="j"/>
            </a:pPr>
            <a:r>
              <a:rPr lang="en-US" dirty="0"/>
              <a:t>Lesson 43 Guided Notes</a:t>
            </a:r>
          </a:p>
          <a:p>
            <a:pPr lvl="1">
              <a:buFont typeface="Elder Futhark" panose="020B0603050302020204" pitchFamily="34" charset="0"/>
              <a:buChar char="j"/>
            </a:pPr>
            <a:r>
              <a:rPr lang="en-US" dirty="0"/>
              <a:t>Assignment Log #3</a:t>
            </a:r>
          </a:p>
          <a:p>
            <a:pPr lvl="1">
              <a:buFont typeface="Elder Futhark" panose="020B0603050302020204" pitchFamily="34" charset="0"/>
              <a:buChar char="j"/>
            </a:pPr>
            <a:r>
              <a:rPr lang="en-US" dirty="0"/>
              <a:t>Any returned papers</a:t>
            </a:r>
          </a:p>
          <a:p>
            <a:pPr marL="0" indent="0">
              <a:buNone/>
            </a:pPr>
            <a:endParaRPr lang="en-US" dirty="0"/>
          </a:p>
        </p:txBody>
      </p:sp>
      <p:sp>
        <p:nvSpPr>
          <p:cNvPr id="6" name="Content Placeholder 5"/>
          <p:cNvSpPr>
            <a:spLocks noGrp="1"/>
          </p:cNvSpPr>
          <p:nvPr>
            <p:ph sz="half" idx="2"/>
          </p:nvPr>
        </p:nvSpPr>
        <p:spPr>
          <a:xfrm>
            <a:off x="6096000" y="1186417"/>
            <a:ext cx="6172200" cy="4295590"/>
          </a:xfrm>
        </p:spPr>
        <p:txBody>
          <a:bodyPr>
            <a:normAutofit/>
          </a:bodyPr>
          <a:lstStyle/>
          <a:p>
            <a:pPr marL="0" indent="0">
              <a:buNone/>
            </a:pPr>
            <a:r>
              <a:rPr lang="en-US" dirty="0">
                <a:solidFill>
                  <a:srgbClr val="FF0000"/>
                </a:solidFill>
              </a:rPr>
              <a:t>Assignment(s) Due Today</a:t>
            </a:r>
          </a:p>
          <a:p>
            <a:r>
              <a:rPr lang="en-US" dirty="0"/>
              <a:t>Turn in to Time Card</a:t>
            </a:r>
          </a:p>
          <a:p>
            <a:pPr lvl="1"/>
            <a:r>
              <a:rPr lang="en-US" dirty="0"/>
              <a:t>Quiz 4.1 Test Corrections</a:t>
            </a:r>
          </a:p>
        </p:txBody>
      </p:sp>
      <p:pic>
        <p:nvPicPr>
          <p:cNvPr id="1026" name="Picture 2" descr="http://images.clipartpanda.com/pack-clipart-school_backpack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08" y="5188017"/>
            <a:ext cx="1361433" cy="1643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Content Placeholder 4"/>
          <p:cNvSpPr txBox="1">
            <a:spLocks/>
          </p:cNvSpPr>
          <p:nvPr/>
        </p:nvSpPr>
        <p:spPr>
          <a:xfrm>
            <a:off x="1766717" y="5188017"/>
            <a:ext cx="10139734" cy="126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 typeface="Elder Futhark" panose="020B0603050302020204" pitchFamily="34" charset="0"/>
              <a:buChar char="j"/>
              <a:defRPr sz="2800" kern="1200">
                <a:solidFill>
                  <a:schemeClr val="tx1"/>
                </a:solidFill>
                <a:latin typeface="Eras Demi ITC" panose="020B0805030504020804" pitchFamily="34" charset="0"/>
                <a:ea typeface="+mn-ea"/>
                <a:cs typeface="+mn-cs"/>
              </a:defRPr>
            </a:lvl1pPr>
            <a:lvl2pPr marL="685800" indent="-228600" algn="l" defTabSz="914400" rtl="0" eaLnBrk="1" latinLnBrk="0" hangingPunct="1">
              <a:lnSpc>
                <a:spcPct val="90000"/>
              </a:lnSpc>
              <a:spcBef>
                <a:spcPts val="500"/>
              </a:spcBef>
              <a:buSzPct val="75000"/>
              <a:buFont typeface="Elder Futhark" panose="020B0603050302020204" pitchFamily="34" charset="0"/>
              <a:buChar char="f"/>
              <a:defRPr sz="2400" kern="1200">
                <a:solidFill>
                  <a:schemeClr val="tx1"/>
                </a:solidFill>
                <a:latin typeface="Eras Demi ITC" panose="020B0805030504020804" pitchFamily="34" charset="0"/>
                <a:ea typeface="+mn-ea"/>
                <a:cs typeface="+mn-cs"/>
              </a:defRPr>
            </a:lvl2pPr>
            <a:lvl3pPr marL="1143000" indent="-228600" algn="l" defTabSz="914400" rtl="0" eaLnBrk="1" latinLnBrk="0" hangingPunct="1">
              <a:lnSpc>
                <a:spcPct val="90000"/>
              </a:lnSpc>
              <a:spcBef>
                <a:spcPts val="500"/>
              </a:spcBef>
              <a:buSzPct val="75000"/>
              <a:buFont typeface="Elder Futhark" panose="020B0603050302020204" pitchFamily="34" charset="0"/>
              <a:buChar char="a"/>
              <a:defRPr sz="2000" kern="1200">
                <a:solidFill>
                  <a:schemeClr val="tx1"/>
                </a:solidFill>
                <a:latin typeface="Eras Demi ITC" panose="020B0805030504020804" pitchFamily="34" charset="0"/>
                <a:ea typeface="+mn-ea"/>
                <a:cs typeface="+mn-cs"/>
              </a:defRPr>
            </a:lvl3pPr>
            <a:lvl4pPr marL="1600200" indent="-228600" algn="l" defTabSz="914400" rtl="0" eaLnBrk="1" latinLnBrk="0" hangingPunct="1">
              <a:lnSpc>
                <a:spcPct val="90000"/>
              </a:lnSpc>
              <a:spcBef>
                <a:spcPts val="500"/>
              </a:spcBef>
              <a:buSzPct val="75000"/>
              <a:buFont typeface="Elder Futhark" panose="020B0603050302020204" pitchFamily="34" charset="0"/>
              <a:buChar char="F"/>
              <a:defRPr sz="1800" kern="1200">
                <a:solidFill>
                  <a:schemeClr val="tx1"/>
                </a:solidFill>
                <a:latin typeface="Eras Demi ITC" panose="020B0805030504020804" pitchFamily="34" charset="0"/>
                <a:ea typeface="+mn-ea"/>
                <a:cs typeface="+mn-cs"/>
              </a:defRPr>
            </a:lvl4pPr>
            <a:lvl5pPr marL="2057400" indent="-228600" algn="l" defTabSz="914400" rtl="0" eaLnBrk="1" latinLnBrk="0" hangingPunct="1">
              <a:lnSpc>
                <a:spcPct val="90000"/>
              </a:lnSpc>
              <a:spcBef>
                <a:spcPts val="500"/>
              </a:spcBef>
              <a:buSzPct val="75000"/>
              <a:buFont typeface="Elder Futhark" panose="020B0603050302020204" pitchFamily="34" charset="0"/>
              <a:buChar char="A"/>
              <a:defRPr sz="1800" kern="1200">
                <a:solidFill>
                  <a:schemeClr val="tx1"/>
                </a:solidFill>
                <a:latin typeface="Eras Demi ITC" panose="020B0805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Elder Futhark" panose="020B0603050302020204" pitchFamily="34" charset="0"/>
              <a:buNone/>
            </a:pPr>
            <a:r>
              <a:rPr lang="en-US" dirty="0">
                <a:solidFill>
                  <a:srgbClr val="7030A0"/>
                </a:solidFill>
              </a:rPr>
              <a:t>Work On Now [7 minutes]</a:t>
            </a:r>
          </a:p>
          <a:p>
            <a:pPr marL="457200" lvl="1" indent="0">
              <a:buNone/>
            </a:pPr>
            <a:r>
              <a:rPr lang="en-US" dirty="0"/>
              <a:t>Complete the warm-up on Lesson 43 Guided Notes and update your Assignment Log #3.</a:t>
            </a:r>
          </a:p>
          <a:p>
            <a:pPr marL="0" indent="0">
              <a:buFont typeface="Elder Futhark" panose="020B0603050302020204" pitchFamily="34" charset="0"/>
              <a:buNone/>
            </a:pPr>
            <a:endParaRPr lang="en-US" dirty="0"/>
          </a:p>
        </p:txBody>
      </p:sp>
    </p:spTree>
    <p:extLst>
      <p:ext uri="{BB962C8B-B14F-4D97-AF65-F5344CB8AC3E}">
        <p14:creationId xmlns:p14="http://schemas.microsoft.com/office/powerpoint/2010/main" val="12562773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19" y="0"/>
            <a:ext cx="2347762" cy="1325563"/>
          </a:xfrm>
        </p:spPr>
        <p:txBody>
          <a:bodyPr/>
          <a:lstStyle/>
          <a:p>
            <a:r>
              <a:rPr lang="en-US" dirty="0"/>
              <a:t>Agenda</a:t>
            </a:r>
          </a:p>
        </p:txBody>
      </p:sp>
      <p:sp>
        <p:nvSpPr>
          <p:cNvPr id="5" name="Content Placeholder 4"/>
          <p:cNvSpPr>
            <a:spLocks noGrp="1"/>
          </p:cNvSpPr>
          <p:nvPr>
            <p:ph sz="half" idx="1"/>
          </p:nvPr>
        </p:nvSpPr>
        <p:spPr/>
        <p:txBody>
          <a:bodyPr>
            <a:normAutofit/>
          </a:bodyPr>
          <a:lstStyle/>
          <a:p>
            <a:pPr lvl="0"/>
            <a:r>
              <a:rPr lang="en-US" dirty="0"/>
              <a:t>Warm-Up [10 min]</a:t>
            </a:r>
          </a:p>
          <a:p>
            <a:pPr lvl="0"/>
            <a:r>
              <a:rPr lang="en-US" dirty="0"/>
              <a:t>Agenda/Objectives [3 min]</a:t>
            </a:r>
          </a:p>
          <a:p>
            <a:pPr lvl="0"/>
            <a:r>
              <a:rPr lang="en-US" dirty="0"/>
              <a:t>Review Exponential Functions [8 min]</a:t>
            </a:r>
          </a:p>
          <a:p>
            <a:pPr lvl="0"/>
            <a:r>
              <a:rPr lang="en-US" dirty="0"/>
              <a:t>Guided Notes and Practice [70 min]</a:t>
            </a:r>
          </a:p>
          <a:p>
            <a:pPr lvl="0"/>
            <a:r>
              <a:rPr lang="en-US" dirty="0"/>
              <a:t>Wrap-Up [5 min]</a:t>
            </a:r>
          </a:p>
        </p:txBody>
      </p:sp>
      <p:sp>
        <p:nvSpPr>
          <p:cNvPr id="6" name="Content Placeholder 2"/>
          <p:cNvSpPr>
            <a:spLocks noGrp="1"/>
          </p:cNvSpPr>
          <p:nvPr>
            <p:ph sz="half" idx="2"/>
          </p:nvPr>
        </p:nvSpPr>
        <p:spPr>
          <a:xfrm>
            <a:off x="6172200" y="1331352"/>
            <a:ext cx="6019800" cy="5526648"/>
          </a:xfrm>
        </p:spPr>
        <p:txBody>
          <a:bodyPr>
            <a:normAutofit/>
          </a:bodyPr>
          <a:lstStyle/>
          <a:p>
            <a:r>
              <a:rPr lang="en-US" dirty="0"/>
              <a:t>Decay</a:t>
            </a:r>
          </a:p>
          <a:p>
            <a:pPr lvl="1"/>
            <a:r>
              <a:rPr lang="en-US" dirty="0"/>
              <a:t>The process of declining in quality, quantity, power, or vigor. </a:t>
            </a:r>
          </a:p>
        </p:txBody>
      </p:sp>
      <p:pic>
        <p:nvPicPr>
          <p:cNvPr id="2050" name="Picture 2" descr="http://images.clipartpanda.com/teacher-apple-clipart-red-appl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7" y="3568568"/>
            <a:ext cx="2371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19609" y="0"/>
            <a:ext cx="3724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ras Demi ITC" panose="020B0805030504020804" pitchFamily="34" charset="0"/>
                <a:ea typeface="+mj-ea"/>
                <a:cs typeface="+mj-cs"/>
              </a:defRPr>
            </a:lvl1pPr>
          </a:lstStyle>
          <a:p>
            <a:r>
              <a:rPr lang="en-US" dirty="0"/>
              <a:t>Apple Word</a:t>
            </a:r>
          </a:p>
        </p:txBody>
      </p:sp>
    </p:spTree>
    <p:extLst>
      <p:ext uri="{BB962C8B-B14F-4D97-AF65-F5344CB8AC3E}">
        <p14:creationId xmlns:p14="http://schemas.microsoft.com/office/powerpoint/2010/main" val="648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circle(in)">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be able to evaluate an exponential function and create a table of values.</a:t>
            </a:r>
          </a:p>
          <a:p>
            <a:pPr marL="514350" lvl="0" indent="-514350">
              <a:buFont typeface="+mj-lt"/>
              <a:buAutoNum type="arabicPeriod"/>
            </a:pPr>
            <a:r>
              <a:rPr lang="en-US" dirty="0"/>
              <a:t>Students will be able to identify whether a function represents exponential growth or exponential decay.</a:t>
            </a:r>
          </a:p>
        </p:txBody>
      </p:sp>
      <p:pic>
        <p:nvPicPr>
          <p:cNvPr id="3080" name="Picture 8" descr="http://www.clker.com/cliparts/t/n/E/C/9/p/hockey-goal-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72609"/>
            <a:ext cx="2174329" cy="2385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70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Objectives</a:t>
            </a:r>
          </a:p>
        </p:txBody>
      </p:sp>
      <p:sp>
        <p:nvSpPr>
          <p:cNvPr id="6" name="Content Placeholder 5"/>
          <p:cNvSpPr>
            <a:spLocks noGrp="1"/>
          </p:cNvSpPr>
          <p:nvPr>
            <p:ph idx="1"/>
          </p:nvPr>
        </p:nvSpPr>
        <p:spPr/>
        <p:txBody>
          <a:bodyPr/>
          <a:lstStyle/>
          <a:p>
            <a:pPr marL="514350" lvl="0" indent="-514350">
              <a:buFont typeface="+mj-lt"/>
              <a:buAutoNum type="arabicPeriod"/>
            </a:pPr>
            <a:r>
              <a:rPr lang="en-US" dirty="0"/>
              <a:t>Students will not talk while another person is talking.</a:t>
            </a:r>
          </a:p>
          <a:p>
            <a:pPr marL="514350" lvl="0" indent="-514350">
              <a:buFont typeface="+mj-lt"/>
              <a:buAutoNum type="arabicPeriod"/>
            </a:pPr>
            <a:r>
              <a:rPr lang="en-US" dirty="0"/>
              <a:t>Students will stay off their phones during class.</a:t>
            </a:r>
          </a:p>
          <a:p>
            <a:pPr marL="514350" lvl="0" indent="-514350">
              <a:buFont typeface="+mj-lt"/>
              <a:buAutoNum type="arabicPeriod"/>
            </a:pPr>
            <a:r>
              <a:rPr lang="en-US" dirty="0"/>
              <a:t>Students will not eat, drink, or chew gum.</a:t>
            </a:r>
          </a:p>
          <a:p>
            <a:pPr marL="514350" lvl="0" indent="-514350">
              <a:buFont typeface="+mj-lt"/>
              <a:buAutoNum type="arabicPeriod"/>
            </a:pPr>
            <a:r>
              <a:rPr lang="en-US" dirty="0"/>
              <a:t>Students will stay in their seat during the lesson.</a:t>
            </a:r>
          </a:p>
          <a:p>
            <a:pPr marL="514350" lvl="0" indent="-514350">
              <a:buFont typeface="+mj-lt"/>
              <a:buAutoNum type="arabicPeriod"/>
            </a:pPr>
            <a:r>
              <a:rPr lang="en-US" dirty="0"/>
              <a:t>Students will sign out and take the bathroom pass.</a:t>
            </a:r>
          </a:p>
        </p:txBody>
      </p:sp>
      <p:pic>
        <p:nvPicPr>
          <p:cNvPr id="4098" name="Picture 2" descr="http://images.clipartpanda.com/clip-art-football-field-ncEyxpL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6346" y="3134443"/>
            <a:ext cx="2395021" cy="372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25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Lesson 43 Guided Notes</a:t>
            </a:r>
            <a:endParaRPr lang="en-US" dirty="0">
              <a:latin typeface="Eras Demi ITC" panose="020B0805030504020804" pitchFamily="34" charset="0"/>
            </a:endParaRPr>
          </a:p>
        </p:txBody>
      </p:sp>
      <p:sp>
        <p:nvSpPr>
          <p:cNvPr id="3" name="Subtitle 2"/>
          <p:cNvSpPr>
            <a:spLocks noGrp="1"/>
          </p:cNvSpPr>
          <p:nvPr>
            <p:ph type="subTitle" idx="1"/>
          </p:nvPr>
        </p:nvSpPr>
        <p:spPr/>
        <p:txBody>
          <a:bodyPr/>
          <a:lstStyle/>
          <a:p>
            <a:r>
              <a:rPr lang="en-US" dirty="0"/>
              <a:t>Turn to page 1</a:t>
            </a:r>
            <a:endParaRPr lang="en-US" dirty="0">
              <a:latin typeface="Eras Demi ITC" panose="020B0805030504020804" pitchFamily="34" charset="0"/>
            </a:endParaRPr>
          </a:p>
        </p:txBody>
      </p:sp>
    </p:spTree>
    <p:extLst>
      <p:ext uri="{BB962C8B-B14F-4D97-AF65-F5344CB8AC3E}">
        <p14:creationId xmlns:p14="http://schemas.microsoft.com/office/powerpoint/2010/main" val="29963879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Assignment(s)</a:t>
            </a:r>
          </a:p>
        </p:txBody>
      </p:sp>
      <p:sp>
        <p:nvSpPr>
          <p:cNvPr id="6" name="Content Placeholder 5"/>
          <p:cNvSpPr>
            <a:spLocks noGrp="1"/>
          </p:cNvSpPr>
          <p:nvPr>
            <p:ph sz="half" idx="2"/>
          </p:nvPr>
        </p:nvSpPr>
        <p:spPr>
          <a:xfrm>
            <a:off x="-1" y="1331353"/>
            <a:ext cx="6410739" cy="5526647"/>
          </a:xfrm>
        </p:spPr>
        <p:txBody>
          <a:bodyPr/>
          <a:lstStyle/>
          <a:p>
            <a:r>
              <a:rPr lang="en-US" b="1" dirty="0"/>
              <a:t>Homework 43 (Due 02/25-26/16)</a:t>
            </a:r>
            <a:endParaRPr lang="en-US" dirty="0"/>
          </a:p>
          <a:p>
            <a:pPr lvl="1"/>
            <a:r>
              <a:rPr lang="en-US" dirty="0"/>
              <a:t>SB page 328 #18, 20-22, 24-28 and page 332 #18-20, 21-22(parts a and c; tables only), 23</a:t>
            </a:r>
          </a:p>
          <a:p>
            <a:r>
              <a:rPr lang="en-US" dirty="0"/>
              <a:t>Assignment Log #2 (Due 03/04/16)</a:t>
            </a:r>
          </a:p>
        </p:txBody>
      </p:sp>
      <p:pic>
        <p:nvPicPr>
          <p:cNvPr id="5124" name="Picture 4" descr="http://cdn.1001freedownloads.com/vector/thumb/130209/sheikh_tuhin_Di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2176842"/>
            <a:ext cx="5263351" cy="38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2898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Tasks</a:t>
            </a:r>
          </a:p>
        </p:txBody>
      </p:sp>
      <p:sp>
        <p:nvSpPr>
          <p:cNvPr id="3" name="Content Placeholder 2"/>
          <p:cNvSpPr>
            <a:spLocks noGrp="1"/>
          </p:cNvSpPr>
          <p:nvPr>
            <p:ph sz="half" idx="1"/>
          </p:nvPr>
        </p:nvSpPr>
        <p:spPr/>
        <p:txBody>
          <a:bodyPr/>
          <a:lstStyle/>
          <a:p>
            <a:r>
              <a:rPr lang="en-US" dirty="0"/>
              <a:t>Wrap-Up</a:t>
            </a:r>
          </a:p>
        </p:txBody>
      </p:sp>
      <p:sp>
        <p:nvSpPr>
          <p:cNvPr id="4" name="Content Placeholder 3"/>
          <p:cNvSpPr>
            <a:spLocks noGrp="1"/>
          </p:cNvSpPr>
          <p:nvPr>
            <p:ph sz="half" idx="2"/>
          </p:nvPr>
        </p:nvSpPr>
        <p:spPr/>
        <p:txBody>
          <a:bodyPr/>
          <a:lstStyle/>
          <a:p>
            <a:r>
              <a:rPr lang="en-US" dirty="0"/>
              <a:t>Finish Homework 43</a:t>
            </a:r>
          </a:p>
          <a:p>
            <a:r>
              <a:rPr lang="en-US" dirty="0"/>
              <a:t>Lesson 43 Homework is in Assignment Log </a:t>
            </a:r>
            <a:r>
              <a:rPr lang="en-US"/>
              <a:t>#3</a:t>
            </a:r>
            <a:endParaRPr lang="en-US" dirty="0"/>
          </a:p>
          <a:p>
            <a:r>
              <a:rPr lang="en-US" dirty="0"/>
              <a:t>Rally schedule next week</a:t>
            </a:r>
          </a:p>
        </p:txBody>
      </p:sp>
      <p:pic>
        <p:nvPicPr>
          <p:cNvPr id="4098" name="Picture 2" descr="http://www.clipartlord.com/wp-content/uploads/2015/03/checkli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590" y="2649662"/>
            <a:ext cx="2681906" cy="289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50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Eras Demi ITC" panose="020B0805030504020804" pitchFamily="34" charset="0"/>
              </a:rPr>
              <a:t>Lesson </a:t>
            </a:r>
            <a:r>
              <a:rPr lang="en-US" dirty="0"/>
              <a:t>44</a:t>
            </a:r>
            <a:r>
              <a:rPr lang="en-US" dirty="0">
                <a:latin typeface="Eras Demi ITC" panose="020B0805030504020804" pitchFamily="34" charset="0"/>
              </a:rPr>
              <a:t> – </a:t>
            </a:r>
            <a:r>
              <a:rPr lang="en-US" dirty="0"/>
              <a:t>Interval</a:t>
            </a:r>
            <a:endParaRPr lang="en-US" dirty="0">
              <a:latin typeface="Eras Demi ITC" panose="020B0805030504020804" pitchFamily="34" charset="0"/>
            </a:endParaRPr>
          </a:p>
        </p:txBody>
      </p:sp>
      <p:sp>
        <p:nvSpPr>
          <p:cNvPr id="3" name="Subtitle 2"/>
          <p:cNvSpPr>
            <a:spLocks noGrp="1"/>
          </p:cNvSpPr>
          <p:nvPr>
            <p:ph type="subTitle" idx="1"/>
          </p:nvPr>
        </p:nvSpPr>
        <p:spPr/>
        <p:txBody>
          <a:bodyPr>
            <a:normAutofit fontScale="92500" lnSpcReduction="10000"/>
          </a:bodyPr>
          <a:lstStyle/>
          <a:p>
            <a:r>
              <a:rPr lang="en-US" dirty="0">
                <a:latin typeface="Eras Demi ITC" panose="020B0805030504020804" pitchFamily="34" charset="0"/>
              </a:rPr>
              <a:t>Unit 4</a:t>
            </a:r>
          </a:p>
          <a:p>
            <a:r>
              <a:rPr lang="en-US" dirty="0">
                <a:latin typeface="Eras Demi ITC" panose="020B0805030504020804" pitchFamily="34" charset="0"/>
              </a:rPr>
              <a:t>Algebra I</a:t>
            </a:r>
          </a:p>
          <a:p>
            <a:r>
              <a:rPr lang="en-US" dirty="0">
                <a:latin typeface="Eras Demi ITC" panose="020B0805030504020804" pitchFamily="34" charset="0"/>
              </a:rPr>
              <a:t>Mr. Turner</a:t>
            </a:r>
          </a:p>
        </p:txBody>
      </p:sp>
    </p:spTree>
    <p:extLst>
      <p:ext uri="{BB962C8B-B14F-4D97-AF65-F5344CB8AC3E}">
        <p14:creationId xmlns:p14="http://schemas.microsoft.com/office/powerpoint/2010/main" val="5691065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36349</TotalTime>
  <Words>8521</Words>
  <Application>Microsoft Office PowerPoint</Application>
  <PresentationFormat>Widescreen</PresentationFormat>
  <Paragraphs>1641</Paragraphs>
  <Slides>245</Slides>
  <Notes>206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245</vt:i4>
      </vt:variant>
    </vt:vector>
  </HeadingPairs>
  <TitlesOfParts>
    <vt:vector size="252" baseType="lpstr">
      <vt:lpstr>Arial</vt:lpstr>
      <vt:lpstr>Calibri</vt:lpstr>
      <vt:lpstr>Calibri Light</vt:lpstr>
      <vt:lpstr>Cambria Math</vt:lpstr>
      <vt:lpstr>Elder Futhark</vt:lpstr>
      <vt:lpstr>Eras Demi ITC</vt:lpstr>
      <vt:lpstr>Office Theme</vt:lpstr>
      <vt:lpstr>Unpacking Unit 4</vt:lpstr>
      <vt:lpstr>Getting Ready</vt:lpstr>
      <vt:lpstr>Agenda</vt:lpstr>
      <vt:lpstr>Learning Objectives</vt:lpstr>
      <vt:lpstr>Unit 3 Word Range</vt:lpstr>
      <vt:lpstr>Unit 3 Exam</vt:lpstr>
      <vt:lpstr>Unpacking Unit 4</vt:lpstr>
      <vt:lpstr>Current Assignments</vt:lpstr>
      <vt:lpstr>Lesson 35 – Exponential</vt:lpstr>
      <vt:lpstr>Getting Ready</vt:lpstr>
      <vt:lpstr>Agenda</vt:lpstr>
      <vt:lpstr>Learning Objectives</vt:lpstr>
      <vt:lpstr>Social Objectives</vt:lpstr>
      <vt:lpstr>Lesson 35 Guided Notes</vt:lpstr>
      <vt:lpstr>Lesson 35 Assignment</vt:lpstr>
      <vt:lpstr>Last Tasks</vt:lpstr>
      <vt:lpstr>Lesson 36 – Process</vt:lpstr>
      <vt:lpstr>Getting Ready</vt:lpstr>
      <vt:lpstr>Agenda</vt:lpstr>
      <vt:lpstr>Learning Objectives</vt:lpstr>
      <vt:lpstr>Social Objectives</vt:lpstr>
      <vt:lpstr>Lesson 35 Guided Notes</vt:lpstr>
      <vt:lpstr>Lesson 36 Assignment</vt:lpstr>
      <vt:lpstr>Last Tasks</vt:lpstr>
      <vt:lpstr>Lesson 37 – Property</vt:lpstr>
      <vt:lpstr>Getting Ready</vt:lpstr>
      <vt:lpstr>Agenda</vt:lpstr>
      <vt:lpstr>Learning Objectives</vt:lpstr>
      <vt:lpstr>Social Objectives</vt:lpstr>
      <vt:lpstr>Lesson 37 Guided Notes</vt:lpstr>
      <vt:lpstr>Lesson 37 Assignment</vt:lpstr>
      <vt:lpstr>Last Tasks</vt:lpstr>
      <vt:lpstr>Lesson 38 – Reduce</vt:lpstr>
      <vt:lpstr>Getting Ready</vt:lpstr>
      <vt:lpstr>Agenda</vt:lpstr>
      <vt:lpstr>Learning Objectives</vt:lpstr>
      <vt:lpstr>Social Objectives</vt:lpstr>
      <vt:lpstr>Lesson 38 Guided Notes</vt:lpstr>
      <vt:lpstr>Quiz-Quiz Activity</vt:lpstr>
      <vt:lpstr>Current Assignment(s)</vt:lpstr>
      <vt:lpstr>Last Tasks</vt:lpstr>
      <vt:lpstr>Lesson 39 – Shape</vt:lpstr>
      <vt:lpstr>Getting Ready</vt:lpstr>
      <vt:lpstr>Agenda</vt:lpstr>
      <vt:lpstr>Learning Objectives</vt:lpstr>
      <vt:lpstr>Social Objectives</vt:lpstr>
      <vt:lpstr>Lesson 37 Guided Notes</vt:lpstr>
      <vt:lpstr>Lesson 39 Guided Notes</vt:lpstr>
      <vt:lpstr>Mini-Whiteboards Activity</vt:lpstr>
      <vt:lpstr>BONUS ROUND!</vt:lpstr>
      <vt:lpstr>Current Assignment(s)</vt:lpstr>
      <vt:lpstr>Last Tasks</vt:lpstr>
      <vt:lpstr>Lesson 40 – Context</vt:lpstr>
      <vt:lpstr>Getting Ready</vt:lpstr>
      <vt:lpstr>Agenda</vt:lpstr>
      <vt:lpstr>Learning Objectives</vt:lpstr>
      <vt:lpstr>Social Objectives</vt:lpstr>
      <vt:lpstr>Lesson 39 Guided Notes</vt:lpstr>
      <vt:lpstr>PBA 2</vt:lpstr>
      <vt:lpstr>Unit 3 Exam</vt:lpstr>
      <vt:lpstr>Current Assignment(s)</vt:lpstr>
      <vt:lpstr>Last Tasks</vt:lpstr>
      <vt:lpstr>Quiz 4.1 Review Day </vt:lpstr>
      <vt:lpstr>Getting Ready</vt:lpstr>
      <vt:lpstr>Learning Objectives</vt:lpstr>
      <vt:lpstr>Social Objectives</vt:lpstr>
      <vt:lpstr>Lesson 41 – Recursive</vt:lpstr>
      <vt:lpstr>Getting Ready</vt:lpstr>
      <vt:lpstr>Agenda</vt:lpstr>
      <vt:lpstr>Learning Objectives</vt:lpstr>
      <vt:lpstr>Social Objectives</vt:lpstr>
      <vt:lpstr>Lesson 41 Guided Notes</vt:lpstr>
      <vt:lpstr>Current Assignment(s)</vt:lpstr>
      <vt:lpstr>Last Tasks</vt:lpstr>
      <vt:lpstr>Lesson 42 – Hiatus</vt:lpstr>
      <vt:lpstr>Getting Ready</vt:lpstr>
      <vt:lpstr>Agenda</vt:lpstr>
      <vt:lpstr>Learning Objectives</vt:lpstr>
      <vt:lpstr>Social Objectives</vt:lpstr>
      <vt:lpstr>Lesson 42 Guided Notes</vt:lpstr>
      <vt:lpstr>Current Assignment(s)</vt:lpstr>
      <vt:lpstr>Last Tasks</vt:lpstr>
      <vt:lpstr>Quiz 4.1 Test Corrections</vt:lpstr>
      <vt:lpstr>Getting Ready</vt:lpstr>
      <vt:lpstr>Agenda</vt:lpstr>
      <vt:lpstr>Learning Objectives</vt:lpstr>
      <vt:lpstr>Social Objectives</vt:lpstr>
      <vt:lpstr>Quiz 4.1 Test Corrections</vt:lpstr>
      <vt:lpstr>Current Assignment(s)</vt:lpstr>
      <vt:lpstr>Last Tasks</vt:lpstr>
      <vt:lpstr>Lesson 43 – Decay</vt:lpstr>
      <vt:lpstr>Getting Ready</vt:lpstr>
      <vt:lpstr>Agenda</vt:lpstr>
      <vt:lpstr>Learning Objectives</vt:lpstr>
      <vt:lpstr>Social Objectives</vt:lpstr>
      <vt:lpstr>Lesson 43 Guided Notes</vt:lpstr>
      <vt:lpstr>Current Assignment(s)</vt:lpstr>
      <vt:lpstr>Last Tasks</vt:lpstr>
      <vt:lpstr>Lesson 44 – Interval</vt:lpstr>
      <vt:lpstr>Getting Ready</vt:lpstr>
      <vt:lpstr>Agenda</vt:lpstr>
      <vt:lpstr>Learning Objectives</vt:lpstr>
      <vt:lpstr>Social Objectives</vt:lpstr>
      <vt:lpstr>Lesson 44 Guided Notes</vt:lpstr>
      <vt:lpstr>Current Assignment(s)</vt:lpstr>
      <vt:lpstr>Last Tasks</vt:lpstr>
      <vt:lpstr>Lesson 45 – Modeling</vt:lpstr>
      <vt:lpstr>Getting Ready</vt:lpstr>
      <vt:lpstr>Agenda</vt:lpstr>
      <vt:lpstr>Learning Objectives</vt:lpstr>
      <vt:lpstr>Social Objectives</vt:lpstr>
      <vt:lpstr>Mad Scientist Activity</vt:lpstr>
      <vt:lpstr>Unit 4 Project Handout</vt:lpstr>
      <vt:lpstr>Current Assignment(s)</vt:lpstr>
      <vt:lpstr>Last Tasks</vt:lpstr>
      <vt:lpstr>Lesson 46 – Degree</vt:lpstr>
      <vt:lpstr>Getting Ready</vt:lpstr>
      <vt:lpstr>Agenda</vt:lpstr>
      <vt:lpstr>Learning Objectives</vt:lpstr>
      <vt:lpstr>Social Objectives</vt:lpstr>
      <vt:lpstr>Unit 4 Project</vt:lpstr>
      <vt:lpstr>Lesson 46 Guided Notes</vt:lpstr>
      <vt:lpstr>Current Assignment(s)</vt:lpstr>
      <vt:lpstr>Last Tasks</vt:lpstr>
      <vt:lpstr>Lesson 47 – Akin</vt:lpstr>
      <vt:lpstr>Getting Ready</vt:lpstr>
      <vt:lpstr>Agenda</vt:lpstr>
      <vt:lpstr>Learning Objectives</vt:lpstr>
      <vt:lpstr>Social Objectives</vt:lpstr>
      <vt:lpstr>Lesson 47 Guided Notes</vt:lpstr>
      <vt:lpstr>Current Assignment(s)</vt:lpstr>
      <vt:lpstr>Last Tasks</vt:lpstr>
      <vt:lpstr>Lesson 48 – Verify</vt:lpstr>
      <vt:lpstr>Getting Ready</vt:lpstr>
      <vt:lpstr>Agenda</vt:lpstr>
      <vt:lpstr>Learning Objectives</vt:lpstr>
      <vt:lpstr>Social Objectives</vt:lpstr>
      <vt:lpstr>Lesson 48 Guided Notes</vt:lpstr>
      <vt:lpstr>Current Assignment(s)</vt:lpstr>
      <vt:lpstr>Last Tasks</vt:lpstr>
      <vt:lpstr>Lesson 49 – Distribute</vt:lpstr>
      <vt:lpstr>Getting Ready</vt:lpstr>
      <vt:lpstr>Agenda</vt:lpstr>
      <vt:lpstr>Learning Objectives</vt:lpstr>
      <vt:lpstr>Social Objectives</vt:lpstr>
      <vt:lpstr>Review Lesson 48</vt:lpstr>
      <vt:lpstr>Lesson 49 Guided Notes</vt:lpstr>
      <vt:lpstr>Current Assignment(s)</vt:lpstr>
      <vt:lpstr>Last Tasks</vt:lpstr>
      <vt:lpstr>Lesson 50 – Diligence</vt:lpstr>
      <vt:lpstr>Getting Ready</vt:lpstr>
      <vt:lpstr>Agenda</vt:lpstr>
      <vt:lpstr>Learning Objectives</vt:lpstr>
      <vt:lpstr>Social Objectives</vt:lpstr>
      <vt:lpstr>Review Lesson 49</vt:lpstr>
      <vt:lpstr>Assignment Logs</vt:lpstr>
      <vt:lpstr>Error Check</vt:lpstr>
      <vt:lpstr>Quiz-Quiz</vt:lpstr>
      <vt:lpstr>Quiz 4.2</vt:lpstr>
      <vt:lpstr>Current Assignment(s)</vt:lpstr>
      <vt:lpstr>Last Tasks</vt:lpstr>
      <vt:lpstr>Lesson 51 – Versatile</vt:lpstr>
      <vt:lpstr>Getting Ready</vt:lpstr>
      <vt:lpstr>Agenda</vt:lpstr>
      <vt:lpstr>Learning Objectives</vt:lpstr>
      <vt:lpstr>Social Objectives</vt:lpstr>
      <vt:lpstr>Review Lesson 50</vt:lpstr>
      <vt:lpstr>Lesson 51 Guided Notes</vt:lpstr>
      <vt:lpstr>Current Assignment(s)</vt:lpstr>
      <vt:lpstr>Last Tasks</vt:lpstr>
      <vt:lpstr>Lesson 52 – Factor</vt:lpstr>
      <vt:lpstr>Getting Ready</vt:lpstr>
      <vt:lpstr>Agenda</vt:lpstr>
      <vt:lpstr>Learning Objectives</vt:lpstr>
      <vt:lpstr>Social Objectives</vt:lpstr>
      <vt:lpstr>Review Lesson 51</vt:lpstr>
      <vt:lpstr>Lesson 52 Guided Notes</vt:lpstr>
      <vt:lpstr>Current Assignment(s)</vt:lpstr>
      <vt:lpstr>Last Tasks</vt:lpstr>
      <vt:lpstr>Lesson 53 – Organizer</vt:lpstr>
      <vt:lpstr>Getting Ready</vt:lpstr>
      <vt:lpstr>Agenda</vt:lpstr>
      <vt:lpstr>Learning Objectives</vt:lpstr>
      <vt:lpstr>Social Objectives</vt:lpstr>
      <vt:lpstr>Review Lesson 52</vt:lpstr>
      <vt:lpstr>Lesson 53 Guided Notes</vt:lpstr>
      <vt:lpstr>Current Assignment(s)</vt:lpstr>
      <vt:lpstr>Last Tasks</vt:lpstr>
      <vt:lpstr>Lesson 54 – Systematic</vt:lpstr>
      <vt:lpstr>Getting Ready</vt:lpstr>
      <vt:lpstr>Agenda</vt:lpstr>
      <vt:lpstr>Learning Objectives</vt:lpstr>
      <vt:lpstr>Social Objectives</vt:lpstr>
      <vt:lpstr>Review Lesson 53</vt:lpstr>
      <vt:lpstr>Lesson 54 Guided Notes</vt:lpstr>
      <vt:lpstr>Current Assignment(s)</vt:lpstr>
      <vt:lpstr>Last Tasks</vt:lpstr>
      <vt:lpstr>Lesson 55 – Parallels</vt:lpstr>
      <vt:lpstr>Getting Ready</vt:lpstr>
      <vt:lpstr>Agenda</vt:lpstr>
      <vt:lpstr>Learning Objectives</vt:lpstr>
      <vt:lpstr>Social Objectives</vt:lpstr>
      <vt:lpstr>Review Lesson 54</vt:lpstr>
      <vt:lpstr>Lesson 55 Guided Notes</vt:lpstr>
      <vt:lpstr>Error Check</vt:lpstr>
      <vt:lpstr>Current Assignment(s)</vt:lpstr>
      <vt:lpstr>Last Tasks</vt:lpstr>
      <vt:lpstr>Lesson 56 – Cancel</vt:lpstr>
      <vt:lpstr>Getting Ready</vt:lpstr>
      <vt:lpstr>Agenda</vt:lpstr>
      <vt:lpstr>Learning Objectives</vt:lpstr>
      <vt:lpstr>Social Objectives</vt:lpstr>
      <vt:lpstr>Review Lesson 55</vt:lpstr>
      <vt:lpstr>Lesson 56 Guided Notes</vt:lpstr>
      <vt:lpstr>Current Assignment(s)</vt:lpstr>
      <vt:lpstr>Whiteboards</vt:lpstr>
      <vt:lpstr>Last Tasks</vt:lpstr>
      <vt:lpstr>Lesson 57</vt:lpstr>
      <vt:lpstr>Getting Ready</vt:lpstr>
      <vt:lpstr>Agenda</vt:lpstr>
      <vt:lpstr>Learning Objectives</vt:lpstr>
      <vt:lpstr>Social Objectives</vt:lpstr>
      <vt:lpstr>Review Lesson 56</vt:lpstr>
      <vt:lpstr>Lesson 57 Guided Notes</vt:lpstr>
      <vt:lpstr>Current Assignment(s)</vt:lpstr>
      <vt:lpstr>Whiteboards</vt:lpstr>
      <vt:lpstr>Last Tasks</vt:lpstr>
      <vt:lpstr>Unit 4 Review Day</vt:lpstr>
      <vt:lpstr>Getting Ready</vt:lpstr>
      <vt:lpstr>Agenda</vt:lpstr>
      <vt:lpstr>Learning Objectives</vt:lpstr>
      <vt:lpstr>Social Objectives</vt:lpstr>
      <vt:lpstr>Review Lessons 56-57</vt:lpstr>
      <vt:lpstr>Unit 4 Review Sheet</vt:lpstr>
      <vt:lpstr>Current Assignment(s)</vt:lpstr>
      <vt:lpstr>Kahoot!</vt:lpstr>
      <vt:lpstr>Last Tasks</vt:lpstr>
      <vt:lpstr>Unit 4 Exam Day</vt:lpstr>
      <vt:lpstr>Getting Ready</vt:lpstr>
      <vt:lpstr>Agenda</vt:lpstr>
      <vt:lpstr>Learning Objectives</vt:lpstr>
      <vt:lpstr>Social Objectives</vt:lpstr>
      <vt:lpstr>Unit 4 Exam</vt:lpstr>
      <vt:lpstr>Unpacking Unit 5</vt:lpstr>
      <vt:lpstr>Current Assignment(s)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14</dc:title>
  <dc:creator>Steven Turner</dc:creator>
  <cp:lastModifiedBy>Steven Turner</cp:lastModifiedBy>
  <cp:revision>1082</cp:revision>
  <dcterms:created xsi:type="dcterms:W3CDTF">2015-09-25T15:09:29Z</dcterms:created>
  <dcterms:modified xsi:type="dcterms:W3CDTF">2016-03-30T15:47:41Z</dcterms:modified>
</cp:coreProperties>
</file>